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0" r:id="rId4"/>
  </p:sldMasterIdLst>
  <p:notesMasterIdLst>
    <p:notesMasterId r:id="rId27"/>
  </p:notesMasterIdLst>
  <p:handoutMasterIdLst>
    <p:handoutMasterId r:id="rId28"/>
  </p:handoutMasterIdLst>
  <p:sldIdLst>
    <p:sldId id="281" r:id="rId5"/>
    <p:sldId id="288" r:id="rId6"/>
    <p:sldId id="272" r:id="rId7"/>
    <p:sldId id="289" r:id="rId8"/>
    <p:sldId id="290" r:id="rId9"/>
    <p:sldId id="270" r:id="rId10"/>
    <p:sldId id="283" r:id="rId11"/>
    <p:sldId id="284" r:id="rId12"/>
    <p:sldId id="291" r:id="rId13"/>
    <p:sldId id="259" r:id="rId14"/>
    <p:sldId id="308" r:id="rId15"/>
    <p:sldId id="309" r:id="rId16"/>
    <p:sldId id="292" r:id="rId17"/>
    <p:sldId id="293" r:id="rId18"/>
    <p:sldId id="294" r:id="rId19"/>
    <p:sldId id="295" r:id="rId20"/>
    <p:sldId id="296" r:id="rId21"/>
    <p:sldId id="311" r:id="rId22"/>
    <p:sldId id="306" r:id="rId23"/>
    <p:sldId id="310" r:id="rId24"/>
    <p:sldId id="297" r:id="rId25"/>
    <p:sldId id="287" r:id="rId26"/>
  </p:sldIdLst>
  <p:sldSz cx="12188825"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9A5DAC-C04D-7E20-F0C9-B0C287D99B95}" v="1" dt="2025-12-04T15:03:41.995"/>
    <p1510:client id="{68EE113B-F991-431C-80E2-67D2DC06B5C1}" v="627" dt="2025-12-04T14:59:04.536"/>
  </p1510:revLst>
</p1510:revInfo>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52"/>
      </p:cViewPr>
      <p:guideLst>
        <p:guide orient="horz" pos="1152"/>
        <p:guide pos="3839"/>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973C59C-4E16-4A64-A766-34DB213E11B3}" type="datetimeFigureOut">
              <a:rPr lang="en-US">
                <a:solidFill>
                  <a:schemeClr val="tx2"/>
                </a:solidFill>
              </a:rPr>
              <a:t>1/13/2026</a:t>
            </a:fld>
            <a:endParaRPr>
              <a:solidFill>
                <a:schemeClr val="tx2"/>
              </a:solidFill>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solidFill>
                  <a:schemeClr val="tx2"/>
                </a:solidFill>
              </a:defRPr>
            </a:lvl1pPr>
          </a:lstStyle>
          <a:p>
            <a:fld id="{F95CF31C-F757-429C-A789-86504F04C3BE}" type="datetimeFigureOut">
              <a:rPr lang="en-US"/>
              <a:pPr/>
              <a:t>1/13/2026</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a:p>
        </p:txBody>
      </p:sp>
    </p:spTree>
    <p:extLst>
      <p:ext uri="{BB962C8B-B14F-4D97-AF65-F5344CB8AC3E}">
        <p14:creationId xmlns:p14="http://schemas.microsoft.com/office/powerpoint/2010/main" val="200869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You have 5 endorsement options with multiple pathways: READ THE ENDORSEMENTS.</a:t>
            </a:r>
            <a:endParaRPr lang="en-US"/>
          </a:p>
        </p:txBody>
      </p:sp>
      <p:sp>
        <p:nvSpPr>
          <p:cNvPr id="4" name="Slide Number Placeholder 3"/>
          <p:cNvSpPr>
            <a:spLocks noGrp="1"/>
          </p:cNvSpPr>
          <p:nvPr>
            <p:ph type="sldNum" sz="quarter" idx="5"/>
          </p:nvPr>
        </p:nvSpPr>
        <p:spPr/>
        <p:txBody>
          <a:bodyPr/>
          <a:lstStyle/>
          <a:p>
            <a:fld id="{B8796F01-7154-41E0-B48B-A6921757531A}" type="slidenum">
              <a:rPr lang="en-US"/>
              <a:pPr/>
              <a:t>10</a:t>
            </a:fld>
            <a:endParaRPr lang="en-US"/>
          </a:p>
        </p:txBody>
      </p:sp>
    </p:spTree>
    <p:extLst>
      <p:ext uri="{BB962C8B-B14F-4D97-AF65-F5344CB8AC3E}">
        <p14:creationId xmlns:p14="http://schemas.microsoft.com/office/powerpoint/2010/main" val="256269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begin selecting your courses for 9</a:t>
            </a:r>
            <a:r>
              <a:rPr lang="en-US" baseline="30000"/>
              <a:t>th</a:t>
            </a:r>
            <a:r>
              <a:rPr lang="en-US"/>
              <a:t> grade.</a:t>
            </a:r>
          </a:p>
        </p:txBody>
      </p:sp>
      <p:sp>
        <p:nvSpPr>
          <p:cNvPr id="4" name="Slide Number Placeholder 3"/>
          <p:cNvSpPr>
            <a:spLocks noGrp="1"/>
          </p:cNvSpPr>
          <p:nvPr>
            <p:ph type="sldNum" sz="quarter" idx="5"/>
          </p:nvPr>
        </p:nvSpPr>
        <p:spPr/>
        <p:txBody>
          <a:bodyPr/>
          <a:lstStyle/>
          <a:p>
            <a:fld id="{B8796F01-7154-41E0-B48B-A6921757531A}" type="slidenum">
              <a:rPr lang="en-US" smtClean="0"/>
              <a:pPr/>
              <a:t>13</a:t>
            </a:fld>
            <a:endParaRPr lang="en-US"/>
          </a:p>
        </p:txBody>
      </p:sp>
    </p:spTree>
    <p:extLst>
      <p:ext uri="{BB962C8B-B14F-4D97-AF65-F5344CB8AC3E}">
        <p14:creationId xmlns:p14="http://schemas.microsoft.com/office/powerpoint/2010/main" val="2876377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Where will course selection sheet be for students to be able to find the course numbers?</a:t>
            </a:r>
          </a:p>
        </p:txBody>
      </p:sp>
      <p:sp>
        <p:nvSpPr>
          <p:cNvPr id="4" name="Slide Number Placeholder 3"/>
          <p:cNvSpPr>
            <a:spLocks noGrp="1"/>
          </p:cNvSpPr>
          <p:nvPr>
            <p:ph type="sldNum" sz="quarter" idx="5"/>
          </p:nvPr>
        </p:nvSpPr>
        <p:spPr/>
        <p:txBody>
          <a:bodyPr/>
          <a:lstStyle/>
          <a:p>
            <a:fld id="{B8796F01-7154-41E0-B48B-A6921757531A}" type="slidenum">
              <a:rPr lang="en-US"/>
              <a:pPr/>
              <a:t>14</a:t>
            </a:fld>
            <a:endParaRPr lang="en-US"/>
          </a:p>
        </p:txBody>
      </p:sp>
    </p:spTree>
    <p:extLst>
      <p:ext uri="{BB962C8B-B14F-4D97-AF65-F5344CB8AC3E}">
        <p14:creationId xmlns:p14="http://schemas.microsoft.com/office/powerpoint/2010/main" val="1112384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796F01-7154-41E0-B48B-A6921757531A}" type="slidenum">
              <a:rPr lang="en-US" smtClean="0"/>
              <a:pPr/>
              <a:t>22</a:t>
            </a:fld>
            <a:endParaRPr lang="en-US"/>
          </a:p>
        </p:txBody>
      </p:sp>
    </p:spTree>
    <p:extLst>
      <p:ext uri="{BB962C8B-B14F-4D97-AF65-F5344CB8AC3E}">
        <p14:creationId xmlns:p14="http://schemas.microsoft.com/office/powerpoint/2010/main" val="258039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get started, I want to introduce you to the counseling team at Travis High School. We are all excited that you will be coming, and we are ready to help you have a successful high school career.</a:t>
            </a:r>
          </a:p>
        </p:txBody>
      </p:sp>
      <p:sp>
        <p:nvSpPr>
          <p:cNvPr id="4" name="Slide Number Placeholder 3"/>
          <p:cNvSpPr>
            <a:spLocks noGrp="1"/>
          </p:cNvSpPr>
          <p:nvPr>
            <p:ph type="sldNum" sz="quarter" idx="5"/>
          </p:nvPr>
        </p:nvSpPr>
        <p:spPr/>
        <p:txBody>
          <a:bodyPr/>
          <a:lstStyle/>
          <a:p>
            <a:fld id="{B8796F01-7154-41E0-B48B-A6921757531A}" type="slidenum">
              <a:rPr lang="en-US" smtClean="0"/>
              <a:pPr/>
              <a:t>2</a:t>
            </a:fld>
            <a:endParaRPr lang="en-US"/>
          </a:p>
        </p:txBody>
      </p:sp>
    </p:spTree>
    <p:extLst>
      <p:ext uri="{BB962C8B-B14F-4D97-AF65-F5344CB8AC3E}">
        <p14:creationId xmlns:p14="http://schemas.microsoft.com/office/powerpoint/2010/main" val="4159196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need to see your Counselor for any reason, please follow these steps.  Please remember, that if you need immediate attention from your counselor in an emergency, you can ask your teacher for a pass to the counseling office.  As a note, schedule concerns are not emergencies!</a:t>
            </a:r>
          </a:p>
        </p:txBody>
      </p:sp>
      <p:sp>
        <p:nvSpPr>
          <p:cNvPr id="4" name="Slide Number Placeholder 3"/>
          <p:cNvSpPr>
            <a:spLocks noGrp="1"/>
          </p:cNvSpPr>
          <p:nvPr>
            <p:ph type="sldNum" sz="quarter" idx="5"/>
          </p:nvPr>
        </p:nvSpPr>
        <p:spPr/>
        <p:txBody>
          <a:bodyPr/>
          <a:lstStyle/>
          <a:p>
            <a:fld id="{B8796F01-7154-41E0-B48B-A6921757531A}" type="slidenum">
              <a:rPr lang="en-US" smtClean="0"/>
              <a:pPr/>
              <a:t>3</a:t>
            </a:fld>
            <a:endParaRPr lang="en-US"/>
          </a:p>
        </p:txBody>
      </p:sp>
    </p:spTree>
    <p:extLst>
      <p:ext uri="{BB962C8B-B14F-4D97-AF65-F5344CB8AC3E}">
        <p14:creationId xmlns:p14="http://schemas.microsoft.com/office/powerpoint/2010/main" val="170667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Counselors here at Travis do so much more than just change schedules.  Our counseling program is organized into four different components, and we build our activities and services around these.  The first is individual planning, which includes counseling activities to assist all students to plan, monitor, and manage their own academic achievement as well as their personal and career development. </a:t>
            </a:r>
          </a:p>
        </p:txBody>
      </p:sp>
      <p:sp>
        <p:nvSpPr>
          <p:cNvPr id="4" name="Slide Number Placeholder 3"/>
          <p:cNvSpPr>
            <a:spLocks noGrp="1"/>
          </p:cNvSpPr>
          <p:nvPr>
            <p:ph type="sldNum" sz="quarter" idx="5"/>
          </p:nvPr>
        </p:nvSpPr>
        <p:spPr/>
        <p:txBody>
          <a:bodyPr/>
          <a:lstStyle/>
          <a:p>
            <a:fld id="{B8796F01-7154-41E0-B48B-A6921757531A}" type="slidenum">
              <a:rPr lang="en-US" smtClean="0"/>
              <a:pPr/>
              <a:t>4</a:t>
            </a:fld>
            <a:endParaRPr lang="en-US"/>
          </a:p>
        </p:txBody>
      </p:sp>
    </p:spTree>
    <p:extLst>
      <p:ext uri="{BB962C8B-B14F-4D97-AF65-F5344CB8AC3E}">
        <p14:creationId xmlns:p14="http://schemas.microsoft.com/office/powerpoint/2010/main" val="1188311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is system support, which includes any indirect guidance activities that maintain and enhance the total guidance program, like working closely with teachers, administrators and parents.  The third component is responsive services, includes counseling or referral activities to meet the immediate needs and concerns of students. Responsive services includes personal counseling; crisis counseling; agency referral; consultation with parents, teachers, and other professionals, support groups; and problem solving. And the last component of our program is guidance curriculum.  Guidance curriculum includes structured experiences presented systematically through classroom and group activities for all grades. The purpose is awareness and skill development.</a:t>
            </a:r>
          </a:p>
        </p:txBody>
      </p:sp>
      <p:sp>
        <p:nvSpPr>
          <p:cNvPr id="4" name="Slide Number Placeholder 3"/>
          <p:cNvSpPr>
            <a:spLocks noGrp="1"/>
          </p:cNvSpPr>
          <p:nvPr>
            <p:ph type="sldNum" sz="quarter" idx="5"/>
          </p:nvPr>
        </p:nvSpPr>
        <p:spPr/>
        <p:txBody>
          <a:bodyPr/>
          <a:lstStyle/>
          <a:p>
            <a:fld id="{B8796F01-7154-41E0-B48B-A6921757531A}" type="slidenum">
              <a:rPr lang="en-US" smtClean="0"/>
              <a:pPr/>
              <a:t>5</a:t>
            </a:fld>
            <a:endParaRPr lang="en-US"/>
          </a:p>
        </p:txBody>
      </p:sp>
    </p:spTree>
    <p:extLst>
      <p:ext uri="{BB962C8B-B14F-4D97-AF65-F5344CB8AC3E}">
        <p14:creationId xmlns:p14="http://schemas.microsoft.com/office/powerpoint/2010/main" val="3501335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2148">
              <a:defRPr/>
            </a:pPr>
            <a:r>
              <a:rPr lang="en-US"/>
              <a:t>To</a:t>
            </a:r>
            <a:r>
              <a:rPr lang="en-US" baseline="0"/>
              <a:t> be classified as a 10</a:t>
            </a:r>
            <a:r>
              <a:rPr lang="en-US" baseline="30000"/>
              <a:t>th</a:t>
            </a:r>
            <a:r>
              <a:rPr lang="en-US" baseline="0"/>
              <a:t>, 11</a:t>
            </a:r>
            <a:r>
              <a:rPr lang="en-US" baseline="30000"/>
              <a:t>th</a:t>
            </a:r>
            <a:r>
              <a:rPr lang="en-US" baseline="0"/>
              <a:t> or 12</a:t>
            </a:r>
            <a:r>
              <a:rPr lang="en-US" baseline="30000"/>
              <a:t>th</a:t>
            </a:r>
            <a:r>
              <a:rPr lang="en-US" baseline="0"/>
              <a:t> grader, you must earn a minimum amount of course credit each year.  This does include summer school credit and online courses.  In August of each year, your classification is determined for the school year.  If you’ve earned the number of credits shown, you get that classification.  If not, you must wait until the next year.  Seniors are the exception to this rule.</a:t>
            </a:r>
            <a:endParaRPr lang="en-US"/>
          </a:p>
        </p:txBody>
      </p:sp>
      <p:sp>
        <p:nvSpPr>
          <p:cNvPr id="4" name="Slide Number Placeholder 3"/>
          <p:cNvSpPr>
            <a:spLocks noGrp="1"/>
          </p:cNvSpPr>
          <p:nvPr>
            <p:ph type="sldNum" sz="quarter" idx="5"/>
          </p:nvPr>
        </p:nvSpPr>
        <p:spPr/>
        <p:txBody>
          <a:bodyPr/>
          <a:lstStyle/>
          <a:p>
            <a:fld id="{B8796F01-7154-41E0-B48B-A6921757531A}" type="slidenum">
              <a:rPr lang="en-US" smtClean="0"/>
              <a:pPr/>
              <a:t>6</a:t>
            </a:fld>
            <a:endParaRPr lang="en-US"/>
          </a:p>
        </p:txBody>
      </p:sp>
    </p:spTree>
    <p:extLst>
      <p:ext uri="{BB962C8B-B14F-4D97-AF65-F5344CB8AC3E}">
        <p14:creationId xmlns:p14="http://schemas.microsoft.com/office/powerpoint/2010/main" val="353620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2148">
              <a:defRPr/>
            </a:pPr>
            <a:r>
              <a:rPr lang="en-US" baseline="0"/>
              <a:t>You will graduate  on the Foundation + Endorsements plan or on the Distinguished Level of Achievement plan.  On the foundation plan, you must take Algebra I &amp; Geometry, but you get to choose the other two advanced math courses.  On the distinguished plan, Algebra I, Geometry &amp; Algebra II are required.  You get to pick the 4</a:t>
            </a:r>
            <a:r>
              <a:rPr lang="en-US" baseline="30000"/>
              <a:t>th</a:t>
            </a:r>
            <a:r>
              <a:rPr lang="en-US" baseline="0"/>
              <a:t> math course.  Now let’s look at science.  Both plans have the same requirements. Now look at Social Studies.  Both plans require U.S. History, Government/Economics, but you can choose to take W. Geography, W. History or both. We do suggest that you take both as most 4 year universities do look for that. No matter which plan you pursue, you must complete 2 credits of the same foreign language, Speech and Health, PE and a Fine Art.  You can see the other credit requirement of 6 electives will total 26.  Because you take 7 classes per year, for four years, many of you will graduate with more than 26 credits.  Not to mention your high school courses taken in middle school as well as summer school.  I’ve seen some students graduate with more than 30 credits!! </a:t>
            </a:r>
            <a:endParaRPr lang="en-US"/>
          </a:p>
          <a:p>
            <a:endParaRPr lang="en-US"/>
          </a:p>
        </p:txBody>
      </p:sp>
      <p:sp>
        <p:nvSpPr>
          <p:cNvPr id="4" name="Slide Number Placeholder 3"/>
          <p:cNvSpPr>
            <a:spLocks noGrp="1"/>
          </p:cNvSpPr>
          <p:nvPr>
            <p:ph type="sldNum" sz="quarter" idx="5"/>
          </p:nvPr>
        </p:nvSpPr>
        <p:spPr/>
        <p:txBody>
          <a:bodyPr/>
          <a:lstStyle/>
          <a:p>
            <a:fld id="{B8796F01-7154-41E0-B48B-A6921757531A}" type="slidenum">
              <a:rPr lang="en-US" smtClean="0"/>
              <a:pPr/>
              <a:t>7</a:t>
            </a:fld>
            <a:endParaRPr lang="en-US"/>
          </a:p>
        </p:txBody>
      </p:sp>
    </p:spTree>
    <p:extLst>
      <p:ext uri="{BB962C8B-B14F-4D97-AF65-F5344CB8AC3E}">
        <p14:creationId xmlns:p14="http://schemas.microsoft.com/office/powerpoint/2010/main" val="2528546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are required to pass all five EOC tests in order to graduate.  As a note, passing your STAAR exam is not tied to your classification.</a:t>
            </a:r>
          </a:p>
        </p:txBody>
      </p:sp>
      <p:sp>
        <p:nvSpPr>
          <p:cNvPr id="4" name="Slide Number Placeholder 3"/>
          <p:cNvSpPr>
            <a:spLocks noGrp="1"/>
          </p:cNvSpPr>
          <p:nvPr>
            <p:ph type="sldNum" sz="quarter" idx="5"/>
          </p:nvPr>
        </p:nvSpPr>
        <p:spPr/>
        <p:txBody>
          <a:bodyPr/>
          <a:lstStyle/>
          <a:p>
            <a:fld id="{B8796F01-7154-41E0-B48B-A6921757531A}" type="slidenum">
              <a:rPr lang="en-US" smtClean="0"/>
              <a:pPr/>
              <a:t>8</a:t>
            </a:fld>
            <a:endParaRPr lang="en-US"/>
          </a:p>
        </p:txBody>
      </p:sp>
    </p:spTree>
    <p:extLst>
      <p:ext uri="{BB962C8B-B14F-4D97-AF65-F5344CB8AC3E}">
        <p14:creationId xmlns:p14="http://schemas.microsoft.com/office/powerpoint/2010/main" val="18969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baseline="0"/>
              <a:t>In addition to you passing all your EOC exams and credit requirements, you must now also earn at least one endorsement to graduate. One important note, your endorsement classes are not taken in addition to your 26 credit requirement, they are actually built within. Your endorsement pathway is completed through those 6 elective credits. Some of your core classes could also earn you an endorsement.  Let's first refresh your memory on what an endorsement is. </a:t>
            </a:r>
            <a:r>
              <a:rPr lang="en-US"/>
              <a:t>Endorsements consist of a related series of courses that are grouped together by interest or skill set. They provide students with in-depth knowledge of a subject area.</a:t>
            </a:r>
            <a:endParaRPr lang="en-US" altLang="en-US"/>
          </a:p>
          <a:p>
            <a:r>
              <a:rPr lang="en-US" baseline="0"/>
              <a:t>.  You may be wondering, how do endorsements help me, especially when applying to college.  Well, an endorsement shows college admissions office that you were committed to and completed a series of courses.  This can show them that you will be as committed when completing your college major.  And if you choose a major similar to your high school endorsement, you may walk into your college classes with more knowledge about that subject than others. </a:t>
            </a:r>
            <a:endParaRPr lang="en-US"/>
          </a:p>
        </p:txBody>
      </p:sp>
      <p:sp>
        <p:nvSpPr>
          <p:cNvPr id="4" name="Slide Number Placeholder 3"/>
          <p:cNvSpPr>
            <a:spLocks noGrp="1"/>
          </p:cNvSpPr>
          <p:nvPr>
            <p:ph type="sldNum" sz="quarter" idx="5"/>
          </p:nvPr>
        </p:nvSpPr>
        <p:spPr/>
        <p:txBody>
          <a:bodyPr/>
          <a:lstStyle/>
          <a:p>
            <a:fld id="{B8796F01-7154-41E0-B48B-A6921757531A}" type="slidenum">
              <a:rPr lang="en-US" smtClean="0"/>
              <a:pPr/>
              <a:t>9</a:t>
            </a:fld>
            <a:endParaRPr lang="en-US"/>
          </a:p>
        </p:txBody>
      </p:sp>
    </p:spTree>
    <p:extLst>
      <p:ext uri="{BB962C8B-B14F-4D97-AF65-F5344CB8AC3E}">
        <p14:creationId xmlns:p14="http://schemas.microsoft.com/office/powerpoint/2010/main" val="4258963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544" y="758952"/>
            <a:ext cx="9415867" cy="4041648"/>
          </a:xfrm>
        </p:spPr>
        <p:txBody>
          <a:bodyPr anchor="b">
            <a:normAutofit/>
          </a:bodyPr>
          <a:lstStyle>
            <a:lvl1pPr algn="l">
              <a:lnSpc>
                <a:spcPct val="85000"/>
              </a:lnSpc>
              <a:defRPr sz="7198"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544" y="4800600"/>
            <a:ext cx="9415867" cy="1691640"/>
          </a:xfrm>
        </p:spPr>
        <p:txBody>
          <a:bodyPr>
            <a:normAutofit/>
          </a:bodyPr>
          <a:lstStyle>
            <a:lvl1pPr marL="0" indent="0" algn="l">
              <a:buNone/>
              <a:defRPr sz="2199" baseline="0">
                <a:solidFill>
                  <a:schemeClr val="tx1">
                    <a:lumMod val="75000"/>
                  </a:schemeClr>
                </a:solidFill>
              </a:defRPr>
            </a:lvl1pPr>
            <a:lvl2pPr marL="457063" indent="0" algn="ctr">
              <a:buNone/>
              <a:defRPr sz="2199"/>
            </a:lvl2pPr>
            <a:lvl3pPr marL="914126" indent="0" algn="ctr">
              <a:buNone/>
              <a:defRPr sz="21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859468AF-EFCF-4AAD-ACF4-3BA83EC4AF4E}" type="datetime1">
              <a:rPr lang="en-US" smtClean="0"/>
              <a:pPr/>
              <a:t>1/13/2026</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a:t>Add a footer</a:t>
            </a: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EB37DED6-D4C7-42EE-AB49-D2E39E64FDE4}" type="slidenum">
              <a:rPr lang="en-US" smtClean="0"/>
              <a:pPr/>
              <a:t>‹#›</a:t>
            </a:fld>
            <a:endParaRPr lang="en-US"/>
          </a:p>
        </p:txBody>
      </p:sp>
      <p:sp>
        <p:nvSpPr>
          <p:cNvPr id="7" name="Rectangle 6"/>
          <p:cNvSpPr/>
          <p:nvPr/>
        </p:nvSpPr>
        <p:spPr>
          <a:xfrm>
            <a:off x="0" y="0"/>
            <a:ext cx="4570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6109655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468AF-EFCF-4AAD-ACF4-3BA83EC4AF4E}" type="datetime1">
              <a:rPr lang="en-US" smtClean="0"/>
              <a:pPr/>
              <a:t>1/13/2026</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48051187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6448" y="381000"/>
            <a:ext cx="2475855"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1801" y="381000"/>
            <a:ext cx="7732286"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468AF-EFCF-4AAD-ACF4-3BA83EC4AF4E}" type="datetime1">
              <a:rPr lang="en-US" smtClean="0"/>
              <a:pPr/>
              <a:t>1/13/2026</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268256252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344AB447-BDFD-4FA4-9A82-52202FFDC88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2801"/>
          <a:stretch/>
        </p:blipFill>
        <p:spPr>
          <a:xfrm>
            <a:off x="6856412" y="0"/>
            <a:ext cx="5294313" cy="6858000"/>
          </a:xfrm>
          <a:prstGeom prst="rect">
            <a:avLst/>
          </a:prstGeom>
        </p:spPr>
      </p:pic>
      <p:pic>
        <p:nvPicPr>
          <p:cNvPr id="10" name="Graphic 9">
            <a:extLst>
              <a:ext uri="{FF2B5EF4-FFF2-40B4-BE49-F238E27FC236}">
                <a16:creationId xmlns:a16="http://schemas.microsoft.com/office/drawing/2014/main" id="{FADFEC34-EAD1-470C-B1D7-476DAA0BDC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812" y="0"/>
            <a:ext cx="6858000" cy="6858000"/>
          </a:xfrm>
          <a:prstGeom prst="rect">
            <a:avLst/>
          </a:prstGeom>
        </p:spPr>
      </p:pic>
      <p:pic>
        <p:nvPicPr>
          <p:cNvPr id="11" name="Graphic 10">
            <a:extLst>
              <a:ext uri="{FF2B5EF4-FFF2-40B4-BE49-F238E27FC236}">
                <a16:creationId xmlns:a16="http://schemas.microsoft.com/office/drawing/2014/main" id="{6FF142A7-701F-6940-8E95-0D4830D7641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868483" y="521171"/>
            <a:ext cx="6201033" cy="5815657"/>
          </a:xfrm>
          <a:prstGeom prst="rect">
            <a:avLst/>
          </a:prstGeom>
        </p:spPr>
      </p:pic>
      <p:sp>
        <p:nvSpPr>
          <p:cNvPr id="6" name="Text Placeholder Subtitle 1">
            <a:extLst>
              <a:ext uri="{FF2B5EF4-FFF2-40B4-BE49-F238E27FC236}">
                <a16:creationId xmlns:a16="http://schemas.microsoft.com/office/drawing/2014/main" id="{5A1F9EF5-B88C-405C-9168-EDE6A70749C5}"/>
              </a:ext>
            </a:extLst>
          </p:cNvPr>
          <p:cNvSpPr>
            <a:spLocks noGrp="1"/>
          </p:cNvSpPr>
          <p:nvPr>
            <p:ph type="body" sz="quarter" idx="10"/>
          </p:nvPr>
        </p:nvSpPr>
        <p:spPr>
          <a:xfrm>
            <a:off x="4214813" y="1752600"/>
            <a:ext cx="3757612" cy="609600"/>
          </a:xfrm>
        </p:spPr>
        <p:txBody>
          <a:bodyPr>
            <a:normAutofit/>
          </a:bodyPr>
          <a:lstStyle>
            <a:lvl1pPr marL="0" indent="0" algn="ctr">
              <a:buFontTx/>
              <a:buNone/>
              <a:defRPr sz="2000">
                <a:solidFill>
                  <a:schemeClr val="accent4"/>
                </a:solidFill>
              </a:defRPr>
            </a:lvl1pPr>
          </a:lstStyle>
          <a:p>
            <a:pPr lvl="0"/>
            <a:r>
              <a:rPr lang="en-US"/>
              <a:t>Click to edit Master text styles</a:t>
            </a:r>
          </a:p>
        </p:txBody>
      </p:sp>
      <p:sp>
        <p:nvSpPr>
          <p:cNvPr id="19" name="Text Placeholder Subtitle 2">
            <a:extLst>
              <a:ext uri="{FF2B5EF4-FFF2-40B4-BE49-F238E27FC236}">
                <a16:creationId xmlns:a16="http://schemas.microsoft.com/office/drawing/2014/main" id="{D2282B87-09AC-4246-8C13-92CF93907CBF}"/>
              </a:ext>
            </a:extLst>
          </p:cNvPr>
          <p:cNvSpPr>
            <a:spLocks noGrp="1"/>
          </p:cNvSpPr>
          <p:nvPr>
            <p:ph type="body" sz="quarter" idx="11"/>
          </p:nvPr>
        </p:nvSpPr>
        <p:spPr>
          <a:xfrm>
            <a:off x="4214813" y="4844142"/>
            <a:ext cx="3757612" cy="609600"/>
          </a:xfrm>
        </p:spPr>
        <p:txBody>
          <a:bodyPr>
            <a:normAutofit/>
          </a:bodyPr>
          <a:lstStyle>
            <a:lvl1pPr marL="0" indent="0" algn="ctr">
              <a:buFontTx/>
              <a:buNone/>
              <a:defRPr sz="2000">
                <a:solidFill>
                  <a:schemeClr val="accent4"/>
                </a:solidFill>
              </a:defRPr>
            </a:lvl1pPr>
          </a:lstStyle>
          <a:p>
            <a:pPr lvl="0"/>
            <a:r>
              <a:rPr lang="en-US"/>
              <a:t>Click to edit Master text styles</a:t>
            </a:r>
          </a:p>
        </p:txBody>
      </p:sp>
      <p:sp>
        <p:nvSpPr>
          <p:cNvPr id="2" name="Title 1">
            <a:extLst>
              <a:ext uri="{FF2B5EF4-FFF2-40B4-BE49-F238E27FC236}">
                <a16:creationId xmlns:a16="http://schemas.microsoft.com/office/drawing/2014/main" id="{B14A909A-2E72-4DBE-BD02-0B20CFB25B6B}"/>
              </a:ext>
            </a:extLst>
          </p:cNvPr>
          <p:cNvSpPr>
            <a:spLocks noGrp="1"/>
          </p:cNvSpPr>
          <p:nvPr>
            <p:ph type="title" hasCustomPrompt="1"/>
          </p:nvPr>
        </p:nvSpPr>
        <p:spPr>
          <a:xfrm>
            <a:off x="4214811" y="2361521"/>
            <a:ext cx="3757613" cy="2481941"/>
          </a:xfrm>
        </p:spPr>
        <p:txBody>
          <a:bodyPr vert="horz" lIns="121899" tIns="60949" rIns="121899" bIns="60949" rtlCol="0" anchor="ctr">
            <a:normAutofit/>
          </a:bodyPr>
          <a:lstStyle>
            <a:lvl1pPr algn="ctr">
              <a:defRPr lang="en-US" sz="7200" b="1">
                <a:solidFill>
                  <a:schemeClr val="accent4"/>
                </a:solidFill>
                <a:ea typeface="+mn-ea"/>
                <a:cs typeface="+mn-cs"/>
              </a:defRPr>
            </a:lvl1pPr>
          </a:lstStyle>
          <a:p>
            <a:pPr marL="0" lvl="0" indent="0" algn="ctr">
              <a:lnSpc>
                <a:spcPct val="95000"/>
              </a:lnSpc>
              <a:spcBef>
                <a:spcPts val="1866"/>
              </a:spcBef>
              <a:buClr>
                <a:schemeClr val="accent6">
                  <a:lumMod val="50000"/>
                </a:schemeClr>
              </a:buClr>
              <a:buSzPct val="100000"/>
              <a:buFontTx/>
            </a:pPr>
            <a:r>
              <a:rPr lang="en-US"/>
              <a:t>Add Title</a:t>
            </a:r>
          </a:p>
        </p:txBody>
      </p:sp>
    </p:spTree>
    <p:extLst>
      <p:ext uri="{BB962C8B-B14F-4D97-AF65-F5344CB8AC3E}">
        <p14:creationId xmlns:p14="http://schemas.microsoft.com/office/powerpoint/2010/main" val="130413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mall Circle Layout">
    <p:bg>
      <p:bgPr>
        <a:solidFill>
          <a:schemeClr val="accent5"/>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7AEBCE5-C441-4E28-A2A0-86898FA8A1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527" t="27893"/>
          <a:stretch/>
        </p:blipFill>
        <p:spPr>
          <a:xfrm>
            <a:off x="0" y="0"/>
            <a:ext cx="4875212" cy="3769068"/>
          </a:xfrm>
          <a:prstGeom prst="rect">
            <a:avLst/>
          </a:prstGeom>
        </p:spPr>
      </p:pic>
      <p:sp>
        <p:nvSpPr>
          <p:cNvPr id="13" name="Text Placeholder 12">
            <a:extLst>
              <a:ext uri="{FF2B5EF4-FFF2-40B4-BE49-F238E27FC236}">
                <a16:creationId xmlns:a16="http://schemas.microsoft.com/office/drawing/2014/main" id="{1B0C5185-5797-47C6-A658-12B8040B7244}"/>
              </a:ext>
            </a:extLst>
          </p:cNvPr>
          <p:cNvSpPr>
            <a:spLocks noGrp="1"/>
          </p:cNvSpPr>
          <p:nvPr>
            <p:ph type="body" sz="quarter" idx="11"/>
          </p:nvPr>
        </p:nvSpPr>
        <p:spPr>
          <a:xfrm>
            <a:off x="6094412" y="1828800"/>
            <a:ext cx="5410200" cy="4343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4FE576-B3E5-461C-84D8-BF879AF493CD}"/>
              </a:ext>
            </a:extLst>
          </p:cNvPr>
          <p:cNvSpPr>
            <a:spLocks noGrp="1"/>
          </p:cNvSpPr>
          <p:nvPr>
            <p:ph type="title"/>
          </p:nvPr>
        </p:nvSpPr>
        <p:spPr>
          <a:xfrm>
            <a:off x="684213" y="685800"/>
            <a:ext cx="3886199" cy="2133598"/>
          </a:xfrm>
        </p:spPr>
        <p:txBody>
          <a:bodyPr vert="horz" lIns="121899" tIns="60949" rIns="121899" bIns="60949" rtlCol="0" anchor="t">
            <a:normAutofit/>
          </a:bodyPr>
          <a:lstStyle>
            <a:lvl1pPr>
              <a:defRPr lang="en-US" sz="4000" b="1">
                <a:solidFill>
                  <a:schemeClr val="accent1"/>
                </a:solidFill>
                <a:ea typeface="+mn-ea"/>
                <a:cs typeface="+mn-cs"/>
              </a:defRPr>
            </a:lvl1pPr>
          </a:lstStyle>
          <a:p>
            <a:pPr marL="0" lvl="0" indent="0">
              <a:lnSpc>
                <a:spcPct val="95000"/>
              </a:lnSpc>
              <a:spcBef>
                <a:spcPts val="1866"/>
              </a:spcBef>
              <a:buClr>
                <a:schemeClr val="accent6">
                  <a:lumMod val="50000"/>
                </a:schemeClr>
              </a:buClr>
              <a:buSzPct val="100000"/>
              <a:buFont typeface="Arial" pitchFamily="34" charset="0"/>
            </a:pPr>
            <a:r>
              <a:rPr lang="en-US"/>
              <a:t>Click to edit Master title style</a:t>
            </a:r>
          </a:p>
        </p:txBody>
      </p:sp>
    </p:spTree>
    <p:extLst>
      <p:ext uri="{BB962C8B-B14F-4D97-AF65-F5344CB8AC3E}">
        <p14:creationId xmlns:p14="http://schemas.microsoft.com/office/powerpoint/2010/main" val="238645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Large Circle Layout_alternat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57EB46-0628-42CB-95AC-AF38CFD6865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2801"/>
          <a:stretch/>
        </p:blipFill>
        <p:spPr>
          <a:xfrm>
            <a:off x="6894512" y="0"/>
            <a:ext cx="5294313" cy="6858000"/>
          </a:xfrm>
          <a:prstGeom prst="rect">
            <a:avLst/>
          </a:prstGeom>
        </p:spPr>
      </p:pic>
      <p:pic>
        <p:nvPicPr>
          <p:cNvPr id="7" name="Graphic 6">
            <a:extLst>
              <a:ext uri="{FF2B5EF4-FFF2-40B4-BE49-F238E27FC236}">
                <a16:creationId xmlns:a16="http://schemas.microsoft.com/office/drawing/2014/main" id="{75506675-2304-3948-8A18-BB70E847D3D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750" t="25323" r="-17290" b="14356"/>
          <a:stretch/>
        </p:blipFill>
        <p:spPr>
          <a:xfrm>
            <a:off x="0" y="0"/>
            <a:ext cx="12014201" cy="6897338"/>
          </a:xfrm>
          <a:prstGeom prst="rect">
            <a:avLst/>
          </a:prstGeom>
        </p:spPr>
      </p:pic>
      <p:sp>
        <p:nvSpPr>
          <p:cNvPr id="2" name="Title 1"/>
          <p:cNvSpPr>
            <a:spLocks noGrp="1"/>
          </p:cNvSpPr>
          <p:nvPr>
            <p:ph type="title"/>
          </p:nvPr>
        </p:nvSpPr>
        <p:spPr>
          <a:xfrm>
            <a:off x="720725" y="685800"/>
            <a:ext cx="5562600" cy="1143000"/>
          </a:xfrm>
        </p:spPr>
        <p:txBody>
          <a:bodyPr anchor="t">
            <a:normAutofit/>
          </a:bodyPr>
          <a:lstStyle>
            <a:lvl1pPr>
              <a:defRPr sz="4000" b="1">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720725" y="1828800"/>
            <a:ext cx="5562600" cy="4470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66524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mall Circle Layout Blue">
    <p:bg>
      <p:bgPr>
        <a:solidFill>
          <a:schemeClr val="tx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7AEBCE5-C441-4E28-A2A0-86898FA8A1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527" t="27893"/>
          <a:stretch/>
        </p:blipFill>
        <p:spPr>
          <a:xfrm>
            <a:off x="0" y="0"/>
            <a:ext cx="4875212" cy="3769068"/>
          </a:xfrm>
          <a:prstGeom prst="rect">
            <a:avLst/>
          </a:prstGeom>
        </p:spPr>
      </p:pic>
      <p:sp>
        <p:nvSpPr>
          <p:cNvPr id="13" name="Text Placeholder 12">
            <a:extLst>
              <a:ext uri="{FF2B5EF4-FFF2-40B4-BE49-F238E27FC236}">
                <a16:creationId xmlns:a16="http://schemas.microsoft.com/office/drawing/2014/main" id="{1B0C5185-5797-47C6-A658-12B8040B7244}"/>
              </a:ext>
            </a:extLst>
          </p:cNvPr>
          <p:cNvSpPr>
            <a:spLocks noGrp="1"/>
          </p:cNvSpPr>
          <p:nvPr>
            <p:ph type="body" sz="quarter" idx="11"/>
          </p:nvPr>
        </p:nvSpPr>
        <p:spPr>
          <a:xfrm>
            <a:off x="6094412" y="1828800"/>
            <a:ext cx="5410200" cy="4343400"/>
          </a:xfrm>
        </p:spPr>
        <p:txBody>
          <a:bodyPr>
            <a:normAutofit/>
          </a:bodyPr>
          <a:lstStyle>
            <a:lvl1pPr>
              <a:buClr>
                <a:schemeClr val="bg1"/>
              </a:buClr>
              <a:defRPr sz="2000">
                <a:solidFill>
                  <a:schemeClr val="bg1"/>
                </a:solidFill>
              </a:defRPr>
            </a:lvl1pPr>
            <a:lvl2pPr marL="731392" indent="-304747">
              <a:buClr>
                <a:schemeClr val="bg1"/>
              </a:buClr>
              <a:buFont typeface="Courier New" panose="02070309020205020404" pitchFamily="49" charset="0"/>
              <a:buChar char="o"/>
              <a:defRPr sz="2000">
                <a:solidFill>
                  <a:schemeClr val="bg1"/>
                </a:solidFill>
              </a:defRPr>
            </a:lvl2pPr>
            <a:lvl3pPr marL="1158037" indent="-304747">
              <a:buClr>
                <a:schemeClr val="bg1"/>
              </a:buClr>
              <a:buFont typeface="Courier New" panose="02070309020205020404" pitchFamily="49" charset="0"/>
              <a:buChar char="o"/>
              <a:defRPr sz="2000">
                <a:solidFill>
                  <a:schemeClr val="bg1"/>
                </a:solidFill>
              </a:defRPr>
            </a:lvl3pPr>
            <a:lvl4pPr marL="1584683" indent="-304747">
              <a:buClr>
                <a:schemeClr val="bg1"/>
              </a:buClr>
              <a:buFont typeface="Courier New" panose="02070309020205020404" pitchFamily="49" charset="0"/>
              <a:buChar char="o"/>
              <a:defRPr sz="2000">
                <a:solidFill>
                  <a:schemeClr val="bg1"/>
                </a:solidFill>
              </a:defRPr>
            </a:lvl4pPr>
            <a:lvl5pPr marL="2011328" indent="-304747">
              <a:buClr>
                <a:schemeClr val="bg1"/>
              </a:buClr>
              <a:buFont typeface="Courier New" panose="02070309020205020404" pitchFamily="49" charset="0"/>
              <a:buChar char="o"/>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64FE576-B3E5-461C-84D8-BF879AF493CD}"/>
              </a:ext>
            </a:extLst>
          </p:cNvPr>
          <p:cNvSpPr>
            <a:spLocks noGrp="1"/>
          </p:cNvSpPr>
          <p:nvPr>
            <p:ph type="title"/>
          </p:nvPr>
        </p:nvSpPr>
        <p:spPr>
          <a:xfrm>
            <a:off x="684213" y="685800"/>
            <a:ext cx="3886199" cy="2133598"/>
          </a:xfrm>
        </p:spPr>
        <p:txBody>
          <a:bodyPr vert="horz" lIns="121899" tIns="60949" rIns="121899" bIns="60949" rtlCol="0" anchor="t">
            <a:normAutofit/>
          </a:bodyPr>
          <a:lstStyle>
            <a:lvl1pPr>
              <a:defRPr lang="en-US" sz="4000" b="1">
                <a:solidFill>
                  <a:schemeClr val="tx2"/>
                </a:solidFill>
                <a:ea typeface="+mn-ea"/>
                <a:cs typeface="+mn-cs"/>
              </a:defRPr>
            </a:lvl1pPr>
          </a:lstStyle>
          <a:p>
            <a:pPr marL="0" lvl="0" indent="0">
              <a:lnSpc>
                <a:spcPct val="95000"/>
              </a:lnSpc>
              <a:spcBef>
                <a:spcPts val="1866"/>
              </a:spcBef>
              <a:buClr>
                <a:schemeClr val="accent6">
                  <a:lumMod val="50000"/>
                </a:schemeClr>
              </a:buClr>
              <a:buSzPct val="100000"/>
              <a:buFont typeface="Arial" pitchFamily="34" charset="0"/>
            </a:pPr>
            <a:r>
              <a:rPr lang="en-US"/>
              <a:t>Click to edit Master title style</a:t>
            </a:r>
          </a:p>
        </p:txBody>
      </p:sp>
    </p:spTree>
    <p:extLst>
      <p:ext uri="{BB962C8B-B14F-4D97-AF65-F5344CB8AC3E}">
        <p14:creationId xmlns:p14="http://schemas.microsoft.com/office/powerpoint/2010/main" val="210571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per layout">
    <p:bg>
      <p:bgPr>
        <a:blipFill dpi="0" rotWithShape="1">
          <a:blip r:embed="rId2">
            <a:alphaModFix amt="30000"/>
            <a:lum/>
          </a:blip>
          <a:srcRect/>
          <a:tile tx="203200" ty="20320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1611" y="685800"/>
            <a:ext cx="8763002" cy="990600"/>
          </a:xfrm>
        </p:spPr>
        <p:txBody>
          <a:bodyPr anchor="t"/>
          <a:lstStyle>
            <a:lvl1pPr>
              <a:lnSpc>
                <a:spcPct val="100000"/>
              </a:lnSpc>
              <a:defRPr sz="4000" b="1">
                <a:solidFill>
                  <a:schemeClr val="accent1"/>
                </a:solidFill>
              </a:defRPr>
            </a:lvl1pPr>
          </a:lstStyle>
          <a:p>
            <a:r>
              <a:rPr lang="en-US"/>
              <a:t>Click to edit Master title style</a:t>
            </a:r>
            <a:endParaRPr/>
          </a:p>
        </p:txBody>
      </p:sp>
      <p:pic>
        <p:nvPicPr>
          <p:cNvPr id="4" name="Graphic 3">
            <a:extLst>
              <a:ext uri="{FF2B5EF4-FFF2-40B4-BE49-F238E27FC236}">
                <a16:creationId xmlns:a16="http://schemas.microsoft.com/office/drawing/2014/main" id="{688A6A42-7A89-44E1-BBDF-14C2FD2245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50812" y="1309974"/>
            <a:ext cx="1830164" cy="4648200"/>
          </a:xfrm>
          <a:prstGeom prst="rect">
            <a:avLst/>
          </a:prstGeom>
        </p:spPr>
      </p:pic>
      <p:sp>
        <p:nvSpPr>
          <p:cNvPr id="8" name="Content Placeholder 2">
            <a:extLst>
              <a:ext uri="{FF2B5EF4-FFF2-40B4-BE49-F238E27FC236}">
                <a16:creationId xmlns:a16="http://schemas.microsoft.com/office/drawing/2014/main" id="{421512DC-20C8-4928-B94E-9F191902C57E}"/>
              </a:ext>
            </a:extLst>
          </p:cNvPr>
          <p:cNvSpPr>
            <a:spLocks noGrp="1"/>
          </p:cNvSpPr>
          <p:nvPr>
            <p:ph idx="10"/>
          </p:nvPr>
        </p:nvSpPr>
        <p:spPr>
          <a:xfrm>
            <a:off x="2741611" y="1828800"/>
            <a:ext cx="8763002" cy="4470400"/>
          </a:xfrm>
        </p:spPr>
        <p:txBody>
          <a:bodyPr>
            <a:normAutofit/>
          </a:bodyPr>
          <a:lstStyle>
            <a:lvl1pPr>
              <a:defRPr sz="2000"/>
            </a:lvl1pPr>
            <a:lvl2pPr marL="731392" indent="-304747">
              <a:buFont typeface="Courier New" panose="02070309020205020404" pitchFamily="49" charset="0"/>
              <a:buChar char="o"/>
              <a:defRPr sz="2000"/>
            </a:lvl2pPr>
            <a:lvl3pPr marL="1158037" indent="-304747">
              <a:buFont typeface="Courier New" panose="02070309020205020404" pitchFamily="49" charset="0"/>
              <a:buChar char="o"/>
              <a:defRPr sz="2000"/>
            </a:lvl3pPr>
            <a:lvl4pPr marL="1584683" indent="-304747">
              <a:buFont typeface="Courier New" panose="02070309020205020404" pitchFamily="49" charset="0"/>
              <a:buChar char="o"/>
              <a:defRPr sz="2000"/>
            </a:lvl4pPr>
            <a:lvl5pPr marL="2011328" indent="-304747">
              <a:buFont typeface="Courier New" panose="02070309020205020404" pitchFamily="49" charset="0"/>
              <a:buChar char="o"/>
              <a:defRPr sz="2000"/>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40046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arge Circle Layout_alternat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357EB46-0628-42CB-95AC-AF38CFD6865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22801"/>
          <a:stretch/>
        </p:blipFill>
        <p:spPr>
          <a:xfrm>
            <a:off x="6882605" y="990"/>
            <a:ext cx="5294313" cy="6858000"/>
          </a:xfrm>
          <a:prstGeom prst="rect">
            <a:avLst/>
          </a:prstGeom>
        </p:spPr>
      </p:pic>
      <p:pic>
        <p:nvPicPr>
          <p:cNvPr id="7" name="Graphic 6">
            <a:extLst>
              <a:ext uri="{FF2B5EF4-FFF2-40B4-BE49-F238E27FC236}">
                <a16:creationId xmlns:a16="http://schemas.microsoft.com/office/drawing/2014/main" id="{D12EB5EE-DDAA-D449-95BC-BCAFCC6E6BB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750" t="25323" r="-17290" b="14356"/>
          <a:stretch/>
        </p:blipFill>
        <p:spPr>
          <a:xfrm>
            <a:off x="0" y="0"/>
            <a:ext cx="12014201" cy="6897338"/>
          </a:xfrm>
          <a:prstGeom prst="rect">
            <a:avLst/>
          </a:prstGeom>
        </p:spPr>
      </p:pic>
      <p:sp>
        <p:nvSpPr>
          <p:cNvPr id="2" name="Title 1"/>
          <p:cNvSpPr>
            <a:spLocks noGrp="1"/>
          </p:cNvSpPr>
          <p:nvPr>
            <p:ph type="title"/>
          </p:nvPr>
        </p:nvSpPr>
        <p:spPr>
          <a:xfrm>
            <a:off x="720725" y="685800"/>
            <a:ext cx="5562600" cy="1143000"/>
          </a:xfrm>
        </p:spPr>
        <p:txBody>
          <a:bodyPr anchor="t">
            <a:normAutofit/>
          </a:bodyPr>
          <a:lstStyle>
            <a:lvl1pPr>
              <a:defRPr sz="4000" b="1">
                <a:solidFill>
                  <a:schemeClr val="accent1"/>
                </a:solidFill>
              </a:defRPr>
            </a:lvl1pPr>
          </a:lstStyle>
          <a:p>
            <a:r>
              <a:rPr lang="en-US"/>
              <a:t>Click to edit Master title style</a:t>
            </a:r>
            <a:endParaRPr/>
          </a:p>
        </p:txBody>
      </p:sp>
      <p:sp>
        <p:nvSpPr>
          <p:cNvPr id="3" name="Content Placeholder 2"/>
          <p:cNvSpPr>
            <a:spLocks noGrp="1"/>
          </p:cNvSpPr>
          <p:nvPr>
            <p:ph idx="1"/>
          </p:nvPr>
        </p:nvSpPr>
        <p:spPr>
          <a:xfrm>
            <a:off x="720725" y="1828800"/>
            <a:ext cx="5562600" cy="4470400"/>
          </a:xfrm>
        </p:spPr>
        <p:txBody>
          <a:bodyPr>
            <a:normAutofit/>
          </a:bodyPr>
          <a:lstStyle>
            <a:lvl1pPr>
              <a:defRPr sz="2000"/>
            </a:lvl1pPr>
            <a:lvl2pPr marL="731392" indent="-304747">
              <a:buFont typeface="Courier New" panose="02070309020205020404" pitchFamily="49" charset="0"/>
              <a:buChar char="o"/>
              <a:defRPr sz="2000"/>
            </a:lvl2pPr>
            <a:lvl3pPr marL="1158037" indent="-304747">
              <a:buFont typeface="Courier New" panose="02070309020205020404" pitchFamily="49" charset="0"/>
              <a:buChar char="o"/>
              <a:defRPr sz="2000"/>
            </a:lvl3pPr>
            <a:lvl4pPr marL="1584683" indent="-304747">
              <a:buFont typeface="Courier New" panose="02070309020205020404" pitchFamily="49" charset="0"/>
              <a:buChar char="o"/>
              <a:defRPr sz="2000"/>
            </a:lvl4pPr>
            <a:lvl5pPr marL="2011328" indent="-304747">
              <a:buFont typeface="Courier New" panose="02070309020205020404" pitchFamily="49" charset="0"/>
              <a:buChar char="o"/>
              <a:defRPr sz="2000"/>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02720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468AF-EFCF-4AAD-ACF4-3BA83EC4AF4E}" type="datetime1">
              <a:rPr lang="en-US" smtClean="0"/>
              <a:pPr/>
              <a:t>1/13/2026</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53199910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544" y="758952"/>
            <a:ext cx="9415867" cy="4041648"/>
          </a:xfrm>
        </p:spPr>
        <p:txBody>
          <a:bodyPr anchor="b">
            <a:normAutofit/>
          </a:bodyPr>
          <a:lstStyle>
            <a:lvl1pPr>
              <a:lnSpc>
                <a:spcPct val="85000"/>
              </a:lnSpc>
              <a:defRPr sz="7198" b="0"/>
            </a:lvl1pPr>
          </a:lstStyle>
          <a:p>
            <a:r>
              <a:rPr lang="en-US"/>
              <a:t>Click to edit Master title style</a:t>
            </a:r>
          </a:p>
        </p:txBody>
      </p:sp>
      <p:sp>
        <p:nvSpPr>
          <p:cNvPr id="3" name="Text Placeholder 2"/>
          <p:cNvSpPr>
            <a:spLocks noGrp="1"/>
          </p:cNvSpPr>
          <p:nvPr>
            <p:ph type="body" idx="1"/>
          </p:nvPr>
        </p:nvSpPr>
        <p:spPr>
          <a:xfrm>
            <a:off x="1261544" y="4800600"/>
            <a:ext cx="9415867" cy="1691640"/>
          </a:xfrm>
        </p:spPr>
        <p:txBody>
          <a:bodyPr anchor="t">
            <a:normAutofit/>
          </a:bodyPr>
          <a:lstStyle>
            <a:lvl1pPr marL="0" indent="0">
              <a:buNone/>
              <a:defRPr sz="2199">
                <a:solidFill>
                  <a:schemeClr val="tx1">
                    <a:lumMod val="65000"/>
                    <a:lumOff val="3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468AF-EFCF-4AAD-ACF4-3BA83EC4AF4E}" type="datetime1">
              <a:rPr lang="en-US" smtClean="0"/>
              <a:pPr/>
              <a:t>1/13/2026</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EB37DED6-D4C7-42EE-AB49-D2E39E64FDE4}" type="slidenum">
              <a:rPr lang="en-US" smtClean="0"/>
              <a:pPr/>
              <a:t>‹#›</a:t>
            </a:fld>
            <a:endParaRPr lang="en-US"/>
          </a:p>
        </p:txBody>
      </p:sp>
      <p:sp>
        <p:nvSpPr>
          <p:cNvPr id="7" name="Rectangle 6"/>
          <p:cNvSpPr/>
          <p:nvPr/>
        </p:nvSpPr>
        <p:spPr>
          <a:xfrm>
            <a:off x="0" y="0"/>
            <a:ext cx="45708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724878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543" y="1828801"/>
            <a:ext cx="4479393" cy="4351337"/>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4885" y="1828801"/>
            <a:ext cx="4479393" cy="4351337"/>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9468AF-EFCF-4AAD-ACF4-3BA83EC4AF4E}" type="datetime1">
              <a:rPr lang="en-US" smtClean="0"/>
              <a:pPr/>
              <a:t>1/13/2026</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181423876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543" y="1713655"/>
            <a:ext cx="4479393" cy="731520"/>
          </a:xfrm>
        </p:spPr>
        <p:txBody>
          <a:bodyPr anchor="b">
            <a:normAutofit/>
          </a:bodyPr>
          <a:lstStyle>
            <a:lvl1pPr marL="0" indent="0">
              <a:spcBef>
                <a:spcPts val="0"/>
              </a:spcBef>
              <a:buNone/>
              <a:defRPr sz="1999" b="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543" y="2507550"/>
            <a:ext cx="4479393" cy="366465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4885" y="1713655"/>
            <a:ext cx="4479393" cy="731520"/>
          </a:xfrm>
        </p:spPr>
        <p:txBody>
          <a:bodyPr anchor="b">
            <a:normAutofit/>
          </a:bodyPr>
          <a:lstStyle>
            <a:lvl1pPr marL="0" indent="0">
              <a:lnSpc>
                <a:spcPct val="95000"/>
              </a:lnSpc>
              <a:spcBef>
                <a:spcPts val="0"/>
              </a:spcBef>
              <a:buNone/>
              <a:defRPr lang="en-US" sz="1999" b="0" kern="1200" dirty="0">
                <a:solidFill>
                  <a:schemeClr val="tx2"/>
                </a:solidFill>
                <a:latin typeface="+mn-lt"/>
                <a:ea typeface="+mn-ea"/>
                <a:cs typeface="+mn-cs"/>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marL="0" lvl="0" indent="0" algn="l" defTabSz="914126" rtl="0" eaLnBrk="1" latinLnBrk="0" hangingPunct="1">
              <a:lnSpc>
                <a:spcPct val="90000"/>
              </a:lnSpc>
              <a:spcBef>
                <a:spcPts val="1999"/>
              </a:spcBef>
              <a:buFontTx/>
              <a:buNone/>
            </a:pPr>
            <a:r>
              <a:rPr lang="en-US"/>
              <a:t>Click to edit Master text styles</a:t>
            </a:r>
          </a:p>
        </p:txBody>
      </p:sp>
      <p:sp>
        <p:nvSpPr>
          <p:cNvPr id="6" name="Content Placeholder 5"/>
          <p:cNvSpPr>
            <a:spLocks noGrp="1"/>
          </p:cNvSpPr>
          <p:nvPr>
            <p:ph sz="quarter" idx="4"/>
          </p:nvPr>
        </p:nvSpPr>
        <p:spPr>
          <a:xfrm>
            <a:off x="6124885" y="2507550"/>
            <a:ext cx="4479393" cy="3664650"/>
          </a:xfrm>
        </p:spPr>
        <p:txBody>
          <a:bodyPr/>
          <a:lstStyle>
            <a:lvl1pPr>
              <a:defRPr sz="1799"/>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9468AF-EFCF-4AAD-ACF4-3BA83EC4AF4E}" type="datetime1">
              <a:rPr lang="en-US" smtClean="0"/>
              <a:pPr/>
              <a:t>1/13/2026</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407327046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9468AF-EFCF-4AAD-ACF4-3BA83EC4AF4E}" type="datetime1">
              <a:rPr lang="en-US" smtClean="0"/>
              <a:pPr/>
              <a:t>1/13/2026</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5314830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468AF-EFCF-4AAD-ACF4-3BA83EC4AF4E}" type="datetime1">
              <a:rPr lang="en-US" smtClean="0"/>
              <a:pPr/>
              <a:t>1/13/2026</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55599853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029" y="457201"/>
            <a:ext cx="3199567" cy="1600197"/>
          </a:xfrm>
        </p:spPr>
        <p:txBody>
          <a:bodyPr anchor="b">
            <a:normAutofit/>
          </a:bodyPr>
          <a:lstStyle>
            <a:lvl1pPr>
              <a:defRPr sz="3199" b="0" baseline="0"/>
            </a:lvl1pPr>
          </a:lstStyle>
          <a:p>
            <a:r>
              <a:rPr lang="en-US"/>
              <a:t>Click to edit Master title style</a:t>
            </a:r>
          </a:p>
        </p:txBody>
      </p:sp>
      <p:sp>
        <p:nvSpPr>
          <p:cNvPr id="3" name="Content Placeholder 2"/>
          <p:cNvSpPr>
            <a:spLocks noGrp="1"/>
          </p:cNvSpPr>
          <p:nvPr>
            <p:ph idx="1"/>
          </p:nvPr>
        </p:nvSpPr>
        <p:spPr>
          <a:xfrm>
            <a:off x="4503094" y="685800"/>
            <a:ext cx="6077483" cy="5486400"/>
          </a:xfrm>
        </p:spPr>
        <p:txBody>
          <a:bodyPr/>
          <a:lstStyle>
            <a:lvl1pPr>
              <a:defRPr sz="1999"/>
            </a:lvl1pPr>
            <a:lvl2pPr>
              <a:defRPr sz="1799"/>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029" y="2099735"/>
            <a:ext cx="3199567" cy="3810001"/>
          </a:xfrm>
        </p:spPr>
        <p:txBody>
          <a:bodyPr>
            <a:normAutofit/>
          </a:bodyPr>
          <a:lstStyle>
            <a:lvl1pPr marL="0" indent="0">
              <a:lnSpc>
                <a:spcPct val="114000"/>
              </a:lnSpc>
              <a:spcBef>
                <a:spcPts val="800"/>
              </a:spcBef>
              <a:buNone/>
              <a:defRPr sz="13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468AF-EFCF-4AAD-ACF4-3BA83EC4AF4E}" type="datetime1">
              <a:rPr lang="en-US" smtClean="0"/>
              <a:pPr/>
              <a:t>1/13/2026</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30207789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89899"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162" y="5257800"/>
            <a:ext cx="9979600" cy="914400"/>
          </a:xfrm>
        </p:spPr>
        <p:txBody>
          <a:bodyPr anchor="b">
            <a:normAutofit/>
          </a:bodyPr>
          <a:lstStyle>
            <a:lvl1pPr>
              <a:defRPr sz="2799"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1"/>
            <a:ext cx="11289899" cy="5128923"/>
          </a:xfrm>
          <a:solidFill>
            <a:schemeClr val="accent1"/>
          </a:solidFill>
        </p:spPr>
        <p:txBody>
          <a:bodyPr anchor="t"/>
          <a:lstStyle>
            <a:lvl1pPr marL="0" indent="0">
              <a:buNone/>
              <a:defRPr sz="3199">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914162" y="6108590"/>
            <a:ext cx="99796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468AF-EFCF-4AAD-ACF4-3BA83EC4AF4E}" type="datetime1">
              <a:rPr lang="en-US" smtClean="0"/>
              <a:pPr/>
              <a:t>1/13/2026</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295171737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89899" y="0"/>
            <a:ext cx="914162"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261543" y="365760"/>
            <a:ext cx="9690116"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543" y="1828801"/>
            <a:ext cx="8593122"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4483" y="998585"/>
            <a:ext cx="1904999" cy="365030"/>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859468AF-EFCF-4AAD-ACF4-3BA83EC4AF4E}" type="datetime1">
              <a:rPr lang="en-US" smtClean="0"/>
              <a:pPr/>
              <a:t>1/13/2026</a:t>
            </a:fld>
            <a:endParaRPr lang="en-US"/>
          </a:p>
        </p:txBody>
      </p:sp>
      <p:sp>
        <p:nvSpPr>
          <p:cNvPr id="5" name="Footer Placeholder 4"/>
          <p:cNvSpPr>
            <a:spLocks noGrp="1"/>
          </p:cNvSpPr>
          <p:nvPr>
            <p:ph type="ftr" sz="quarter" idx="3"/>
          </p:nvPr>
        </p:nvSpPr>
        <p:spPr>
          <a:xfrm rot="16200000">
            <a:off x="9956281" y="4046585"/>
            <a:ext cx="3581400" cy="365030"/>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a:t>Add a footer</a:t>
            </a:r>
          </a:p>
        </p:txBody>
      </p:sp>
      <p:sp>
        <p:nvSpPr>
          <p:cNvPr id="6" name="Slide Number Placeholder 5"/>
          <p:cNvSpPr>
            <a:spLocks noGrp="1"/>
          </p:cNvSpPr>
          <p:nvPr>
            <p:ph type="sldNum" sz="quarter" idx="4"/>
          </p:nvPr>
        </p:nvSpPr>
        <p:spPr>
          <a:xfrm>
            <a:off x="11289899" y="6172201"/>
            <a:ext cx="914162" cy="593725"/>
          </a:xfrm>
          <a:prstGeom prst="rect">
            <a:avLst/>
          </a:prstGeom>
        </p:spPr>
        <p:txBody>
          <a:bodyPr vert="horz" lIns="45720" tIns="45720" rIns="45720" bIns="45720" rtlCol="0" anchor="ctr">
            <a:normAutofit/>
          </a:bodyPr>
          <a:lstStyle>
            <a:lvl1pPr algn="ctr">
              <a:defRPr sz="3599">
                <a:solidFill>
                  <a:schemeClr val="tx2">
                    <a:lumMod val="60000"/>
                    <a:lumOff val="40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23136021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69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kern="1200" spc="-50" baseline="0">
          <a:solidFill>
            <a:schemeClr val="tx1"/>
          </a:solidFill>
          <a:latin typeface="+mj-lt"/>
          <a:ea typeface="+mj-ea"/>
          <a:cs typeface="+mj-cs"/>
        </a:defRPr>
      </a:lvl1pPr>
    </p:titleStyle>
    <p:bodyStyle>
      <a:lvl1pPr marL="182825" indent="-182825" algn="l" defTabSz="914126" rtl="0" eaLnBrk="1" latinLnBrk="0" hangingPunct="1">
        <a:lnSpc>
          <a:spcPct val="95000"/>
        </a:lnSpc>
        <a:spcBef>
          <a:spcPts val="1400"/>
        </a:spcBef>
        <a:spcAft>
          <a:spcPts val="200"/>
        </a:spcAft>
        <a:buClr>
          <a:schemeClr val="accent1"/>
        </a:buClr>
        <a:buSzPct val="80000"/>
        <a:buFont typeface="Arial" pitchFamily="34" charset="0"/>
        <a:buChar char="•"/>
        <a:defRPr sz="1799" kern="1200" spc="10" baseline="0">
          <a:solidFill>
            <a:schemeClr val="tx1"/>
          </a:solidFill>
          <a:latin typeface="+mn-lt"/>
          <a:ea typeface="+mn-ea"/>
          <a:cs typeface="+mn-cs"/>
        </a:defRPr>
      </a:lvl1pPr>
      <a:lvl2pPr marL="457063" indent="-182825" algn="l" defTabSz="91412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301"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538"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79776"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52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43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34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25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1" userDrawn="1">
          <p15:clr>
            <a:srgbClr val="F26B43"/>
          </p15:clr>
        </p15:guide>
        <p15:guide id="2" orient="horz" pos="432" userDrawn="1">
          <p15:clr>
            <a:srgbClr val="F26B43"/>
          </p15:clr>
        </p15:guide>
        <p15:guide id="3" pos="7247" userDrawn="1">
          <p15:clr>
            <a:srgbClr val="F26B43"/>
          </p15:clr>
        </p15:guide>
        <p15:guide id="4"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5" name="Rectangle 2064">
            <a:extLst>
              <a:ext uri="{FF2B5EF4-FFF2-40B4-BE49-F238E27FC236}">
                <a16:creationId xmlns:a16="http://schemas.microsoft.com/office/drawing/2014/main" id="{5D5E0904-721C-4D68-9EB8-1C9752E32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67" name="Rectangle 2066">
            <a:extLst>
              <a:ext uri="{FF2B5EF4-FFF2-40B4-BE49-F238E27FC236}">
                <a16:creationId xmlns:a16="http://schemas.microsoft.com/office/drawing/2014/main" id="{7466C88B-B170-4C69-85D3-FD6AD975F9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44"/>
            <a:ext cx="457080" cy="6858000"/>
          </a:xfrm>
          <a:prstGeom prst="rect">
            <a:avLst/>
          </a:prstGeom>
          <a:solidFill>
            <a:srgbClr val="6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9" name="Rectangle 2068">
            <a:extLst>
              <a:ext uri="{FF2B5EF4-FFF2-40B4-BE49-F238E27FC236}">
                <a16:creationId xmlns:a16="http://schemas.microsoft.com/office/drawing/2014/main" id="{080FE256-DF37-4639-8CB7-2E2F1897A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080" y="0"/>
            <a:ext cx="10832819"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Title 7">
            <a:extLst>
              <a:ext uri="{FF2B5EF4-FFF2-40B4-BE49-F238E27FC236}">
                <a16:creationId xmlns:a16="http://schemas.microsoft.com/office/drawing/2014/main" id="{5883B031-F092-4A34-AC6D-ED4DA36C1745}"/>
              </a:ext>
            </a:extLst>
          </p:cNvPr>
          <p:cNvSpPr>
            <a:spLocks noGrp="1"/>
          </p:cNvSpPr>
          <p:nvPr>
            <p:ph type="title"/>
          </p:nvPr>
        </p:nvSpPr>
        <p:spPr>
          <a:xfrm>
            <a:off x="5521161" y="758952"/>
            <a:ext cx="5156248" cy="4041648"/>
          </a:xfrm>
        </p:spPr>
        <p:txBody>
          <a:bodyPr vert="horz" lIns="91440" tIns="45720" rIns="91440" bIns="45720" rtlCol="0" anchor="b">
            <a:normAutofit/>
          </a:bodyPr>
          <a:lstStyle/>
          <a:p>
            <a:pPr algn="l" defTabSz="914400">
              <a:lnSpc>
                <a:spcPct val="85000"/>
              </a:lnSpc>
            </a:pPr>
            <a:r>
              <a:rPr lang="en-US" b="0" i="0">
                <a:solidFill>
                  <a:srgbClr val="FFFFFF"/>
                </a:solidFill>
                <a:ea typeface="+mj-ea"/>
                <a:cs typeface="+mj-cs"/>
              </a:rPr>
              <a:t>Welcome to Travis High School</a:t>
            </a:r>
          </a:p>
        </p:txBody>
      </p:sp>
      <p:sp useBgFill="1">
        <p:nvSpPr>
          <p:cNvPr id="2071" name="Rectangle 2070">
            <a:extLst>
              <a:ext uri="{FF2B5EF4-FFF2-40B4-BE49-F238E27FC236}">
                <a16:creationId xmlns:a16="http://schemas.microsoft.com/office/drawing/2014/main" id="{FDD1039A-772C-4213-A092-0D8A9EF4A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166" y="0"/>
            <a:ext cx="461876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descr="Gotcher, James / About Me">
            <a:extLst>
              <a:ext uri="{FF2B5EF4-FFF2-40B4-BE49-F238E27FC236}">
                <a16:creationId xmlns:a16="http://schemas.microsoft.com/office/drawing/2014/main" id="{923CE907-EF80-36AB-850E-4A811D778B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2751" y="770331"/>
            <a:ext cx="3717595" cy="5310850"/>
          </a:xfrm>
          <a:prstGeom prst="rect">
            <a:avLst/>
          </a:prstGeom>
          <a:noFill/>
          <a:extLst>
            <a:ext uri="{909E8E84-426E-40DD-AFC4-6F175D3DCCD1}">
              <a14:hiddenFill xmlns:a14="http://schemas.microsoft.com/office/drawing/2010/main">
                <a:solidFill>
                  <a:srgbClr val="FFFFFF"/>
                </a:solidFill>
              </a14:hiddenFill>
            </a:ext>
          </a:extLst>
        </p:spPr>
      </p:pic>
      <p:sp>
        <p:nvSpPr>
          <p:cNvPr id="2073" name="Rectangle 2072">
            <a:extLst>
              <a:ext uri="{FF2B5EF4-FFF2-40B4-BE49-F238E27FC236}">
                <a16:creationId xmlns:a16="http://schemas.microsoft.com/office/drawing/2014/main" id="{0B39728D-66CA-4175-956D-FE26F3225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89899" y="0"/>
            <a:ext cx="898926" cy="6858000"/>
          </a:xfrm>
          <a:prstGeom prst="rect">
            <a:avLst/>
          </a:prstGeom>
          <a:solidFill>
            <a:srgbClr val="353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48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7EE103-B475-485A-9F01-6EC445F43293}"/>
              </a:ext>
            </a:extLst>
          </p:cNvPr>
          <p:cNvPicPr>
            <a:picLocks noChangeAspect="1"/>
          </p:cNvPicPr>
          <p:nvPr/>
        </p:nvPicPr>
        <p:blipFill>
          <a:blip r:embed="rId3"/>
          <a:srcRect r="535" b="6743"/>
          <a:stretch>
            <a:fillRect/>
          </a:stretch>
        </p:blipFill>
        <p:spPr>
          <a:xfrm>
            <a:off x="552247" y="260882"/>
            <a:ext cx="10069571" cy="5909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289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FA0FE-2348-3499-F3E0-2BA04F4173F4}"/>
              </a:ext>
            </a:extLst>
          </p:cNvPr>
          <p:cNvSpPr>
            <a:spLocks noGrp="1"/>
          </p:cNvSpPr>
          <p:nvPr>
            <p:ph type="title"/>
          </p:nvPr>
        </p:nvSpPr>
        <p:spPr>
          <a:xfrm>
            <a:off x="344551" y="725445"/>
            <a:ext cx="3886199" cy="2133598"/>
          </a:xfrm>
        </p:spPr>
        <p:txBody>
          <a:bodyPr>
            <a:normAutofit fontScale="90000"/>
          </a:bodyPr>
          <a:lstStyle/>
          <a:p>
            <a:r>
              <a:rPr lang="en-US" sz="5400"/>
              <a:t>Gifted and Talented</a:t>
            </a:r>
          </a:p>
        </p:txBody>
      </p:sp>
      <p:sp>
        <p:nvSpPr>
          <p:cNvPr id="7" name="TextBox 6">
            <a:extLst>
              <a:ext uri="{FF2B5EF4-FFF2-40B4-BE49-F238E27FC236}">
                <a16:creationId xmlns:a16="http://schemas.microsoft.com/office/drawing/2014/main" id="{862AB010-6AB2-E589-EF50-56CA07E4CD6F}"/>
              </a:ext>
            </a:extLst>
          </p:cNvPr>
          <p:cNvSpPr txBox="1"/>
          <p:nvPr/>
        </p:nvSpPr>
        <p:spPr>
          <a:xfrm>
            <a:off x="5170843" y="274659"/>
            <a:ext cx="6094565" cy="65833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5000"/>
              </a:lnSpc>
            </a:pPr>
            <a:r>
              <a:rPr lang="en-US" sz="2800">
                <a:solidFill>
                  <a:schemeClr val="bg1"/>
                </a:solidFill>
                <a:cs typeface="Quire Sans"/>
              </a:rPr>
              <a:t>I</a:t>
            </a:r>
            <a:r>
              <a:rPr lang="en-US" sz="3200">
                <a:solidFill>
                  <a:schemeClr val="bg1"/>
                </a:solidFill>
                <a:cs typeface="Quire Sans"/>
              </a:rPr>
              <a:t>f you are GT identified, you must enroll in advanced courses (AAC, AP, Dual Credit)</a:t>
            </a:r>
            <a:endParaRPr lang="en-US">
              <a:solidFill>
                <a:schemeClr val="bg1"/>
              </a:solidFill>
              <a:cs typeface="Quire Sans"/>
            </a:endParaRPr>
          </a:p>
          <a:p>
            <a:pPr>
              <a:lnSpc>
                <a:spcPct val="95000"/>
              </a:lnSpc>
            </a:pPr>
            <a:r>
              <a:rPr lang="en-US" sz="3200">
                <a:solidFill>
                  <a:schemeClr val="bg1"/>
                </a:solidFill>
                <a:cs typeface="Quire Sans"/>
              </a:rPr>
              <a:t>in your areas of GT strength.  </a:t>
            </a:r>
            <a:endParaRPr lang="en-US">
              <a:solidFill>
                <a:schemeClr val="bg1"/>
              </a:solidFill>
              <a:cs typeface="Quire Sans"/>
            </a:endParaRPr>
          </a:p>
          <a:p>
            <a:pPr>
              <a:lnSpc>
                <a:spcPct val="95000"/>
              </a:lnSpc>
            </a:pPr>
            <a:endParaRPr lang="en-US" sz="3200">
              <a:solidFill>
                <a:schemeClr val="bg1"/>
              </a:solidFill>
              <a:cs typeface="Quire Sans"/>
            </a:endParaRPr>
          </a:p>
          <a:p>
            <a:pPr>
              <a:lnSpc>
                <a:spcPct val="95000"/>
              </a:lnSpc>
            </a:pPr>
            <a:r>
              <a:rPr lang="en-US" sz="3200">
                <a:solidFill>
                  <a:schemeClr val="bg1"/>
                </a:solidFill>
                <a:cs typeface="Quire Sans"/>
              </a:rPr>
              <a:t>GT areas of strength:</a:t>
            </a:r>
          </a:p>
          <a:p>
            <a:pPr>
              <a:lnSpc>
                <a:spcPct val="95000"/>
              </a:lnSpc>
            </a:pPr>
            <a:r>
              <a:rPr lang="en-US" sz="3200">
                <a:solidFill>
                  <a:schemeClr val="bg1"/>
                </a:solidFill>
                <a:cs typeface="Quire Sans"/>
              </a:rPr>
              <a:t>•Math and Science</a:t>
            </a:r>
          </a:p>
          <a:p>
            <a:pPr>
              <a:lnSpc>
                <a:spcPct val="95000"/>
              </a:lnSpc>
            </a:pPr>
            <a:r>
              <a:rPr lang="en-US" sz="3200">
                <a:solidFill>
                  <a:schemeClr val="bg1"/>
                </a:solidFill>
                <a:cs typeface="Quire Sans"/>
              </a:rPr>
              <a:t>•English and Social Studies</a:t>
            </a:r>
          </a:p>
          <a:p>
            <a:pPr>
              <a:lnSpc>
                <a:spcPct val="95000"/>
              </a:lnSpc>
            </a:pPr>
            <a:r>
              <a:rPr lang="en-US" sz="3200">
                <a:solidFill>
                  <a:schemeClr val="bg1"/>
                </a:solidFill>
                <a:cs typeface="Quire Sans"/>
              </a:rPr>
              <a:t>•All four areas</a:t>
            </a:r>
          </a:p>
          <a:p>
            <a:pPr>
              <a:lnSpc>
                <a:spcPct val="95000"/>
              </a:lnSpc>
            </a:pPr>
            <a:endParaRPr lang="en-US" sz="3200">
              <a:solidFill>
                <a:schemeClr val="bg1"/>
              </a:solidFill>
              <a:cs typeface="Quire Sans"/>
            </a:endParaRPr>
          </a:p>
          <a:p>
            <a:pPr>
              <a:lnSpc>
                <a:spcPct val="95000"/>
              </a:lnSpc>
            </a:pPr>
            <a:r>
              <a:rPr lang="en-US" sz="3200">
                <a:solidFill>
                  <a:schemeClr val="bg1"/>
                </a:solidFill>
                <a:cs typeface="Quire Sans"/>
              </a:rPr>
              <a:t>If you are unsure of your area of strength, reach out to our GT Counselor, Ms. Sims.</a:t>
            </a:r>
          </a:p>
          <a:p>
            <a:pPr>
              <a:lnSpc>
                <a:spcPct val="95000"/>
              </a:lnSpc>
            </a:pPr>
            <a:endParaRPr lang="en-US" sz="2800">
              <a:cs typeface="Quire Sans"/>
            </a:endParaRPr>
          </a:p>
        </p:txBody>
      </p:sp>
    </p:spTree>
    <p:extLst>
      <p:ext uri="{BB962C8B-B14F-4D97-AF65-F5344CB8AC3E}">
        <p14:creationId xmlns:p14="http://schemas.microsoft.com/office/powerpoint/2010/main" val="52869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3140F3-71A2-CFAD-8A74-44CAF74960E0}"/>
              </a:ext>
            </a:extLst>
          </p:cNvPr>
          <p:cNvSpPr>
            <a:spLocks noGrp="1"/>
          </p:cNvSpPr>
          <p:nvPr>
            <p:ph type="title"/>
          </p:nvPr>
        </p:nvSpPr>
        <p:spPr>
          <a:xfrm>
            <a:off x="3327" y="538458"/>
            <a:ext cx="5171252" cy="2133598"/>
          </a:xfrm>
        </p:spPr>
        <p:txBody>
          <a:bodyPr>
            <a:normAutofit/>
          </a:bodyPr>
          <a:lstStyle/>
          <a:p>
            <a:r>
              <a:rPr lang="en-US">
                <a:solidFill>
                  <a:schemeClr val="accent3"/>
                </a:solidFill>
              </a:rPr>
              <a:t>Schedule Verification and Corrections</a:t>
            </a:r>
          </a:p>
        </p:txBody>
      </p:sp>
      <p:sp>
        <p:nvSpPr>
          <p:cNvPr id="6" name="TextBox 5">
            <a:extLst>
              <a:ext uri="{FF2B5EF4-FFF2-40B4-BE49-F238E27FC236}">
                <a16:creationId xmlns:a16="http://schemas.microsoft.com/office/drawing/2014/main" id="{5AD28257-F3B5-17F3-0F06-DD9E48B329D0}"/>
              </a:ext>
            </a:extLst>
          </p:cNvPr>
          <p:cNvSpPr txBox="1"/>
          <p:nvPr/>
        </p:nvSpPr>
        <p:spPr>
          <a:xfrm>
            <a:off x="4891955" y="131819"/>
            <a:ext cx="6629486"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3210" indent="-283210">
              <a:buFont typeface="Arial"/>
              <a:buChar char="•"/>
            </a:pPr>
            <a:r>
              <a:rPr lang="en-US" sz="2000" b="1" kern="1200">
                <a:ea typeface="+mn-ea"/>
                <a:cs typeface="+mn-cs"/>
              </a:rPr>
              <a:t>Course Selection Window</a:t>
            </a:r>
            <a:r>
              <a:rPr lang="en-US" sz="2000" kern="1200">
                <a:ea typeface="+mn-ea"/>
                <a:cs typeface="+mn-cs"/>
              </a:rPr>
              <a:t>: 1/26/2026-2/13/2026- </a:t>
            </a:r>
            <a:endParaRPr lang="en-US" sz="2000">
              <a:cs typeface="Quire Sans"/>
            </a:endParaRPr>
          </a:p>
          <a:p>
            <a:pPr algn="l"/>
            <a:r>
              <a:rPr lang="en-US" sz="2000" kern="1200">
                <a:ea typeface="+mn-ea"/>
                <a:cs typeface="+mn-cs"/>
              </a:rPr>
              <a:t>Students input Course Selection in School Links</a:t>
            </a:r>
            <a:endParaRPr lang="en-US" sz="2000">
              <a:cs typeface="Quire Sans"/>
            </a:endParaRPr>
          </a:p>
          <a:p>
            <a:pPr marL="283210" indent="-283210">
              <a:buFont typeface="Arial"/>
              <a:buChar char="•"/>
            </a:pPr>
            <a:r>
              <a:rPr lang="en-US" sz="2000" b="1" kern="1200">
                <a:ea typeface="+mn-ea"/>
                <a:cs typeface="+mn-cs"/>
              </a:rPr>
              <a:t>Verification Window</a:t>
            </a:r>
            <a:r>
              <a:rPr lang="en-US" sz="2000" kern="1200">
                <a:ea typeface="+mn-ea"/>
                <a:cs typeface="+mn-cs"/>
              </a:rPr>
              <a:t>: 3/9/2026-3/13/2026- </a:t>
            </a:r>
            <a:endParaRPr lang="en-US" sz="2000"/>
          </a:p>
          <a:p>
            <a:r>
              <a:rPr lang="en-US" sz="2000" kern="1200">
                <a:ea typeface="+mn-ea"/>
                <a:cs typeface="+mn-cs"/>
              </a:rPr>
              <a:t>Students and parents review Course Selection and make changes</a:t>
            </a:r>
            <a:r>
              <a:rPr lang="en-US" sz="2000"/>
              <a:t> </a:t>
            </a:r>
            <a:r>
              <a:rPr lang="en-US" sz="2000" kern="1200">
                <a:ea typeface="+mn-ea"/>
                <a:cs typeface="+mn-cs"/>
              </a:rPr>
              <a:t>if necessary.  </a:t>
            </a:r>
            <a:endParaRPr lang="en-US" sz="2000">
              <a:cs typeface="Quire Sans"/>
            </a:endParaRPr>
          </a:p>
          <a:p>
            <a:endParaRPr lang="en-US" sz="2000"/>
          </a:p>
          <a:p>
            <a:r>
              <a:rPr lang="en-US" sz="2400" b="1" kern="1200">
                <a:ea typeface="+mn-ea"/>
                <a:cs typeface="+mn-cs"/>
              </a:rPr>
              <a:t>The verification period is the last time</a:t>
            </a:r>
          </a:p>
          <a:p>
            <a:r>
              <a:rPr lang="en-US" sz="2400" b="1" kern="1200">
                <a:ea typeface="+mn-ea"/>
                <a:cs typeface="+mn-cs"/>
              </a:rPr>
              <a:t>students will be able to make changes </a:t>
            </a:r>
          </a:p>
          <a:p>
            <a:r>
              <a:rPr lang="en-US" sz="2400" b="1" kern="1200">
                <a:ea typeface="+mn-ea"/>
                <a:cs typeface="+mn-cs"/>
              </a:rPr>
              <a:t>to course selections.</a:t>
            </a:r>
            <a:endParaRPr lang="en-US" sz="2400">
              <a:cs typeface="Quire Sans"/>
            </a:endParaRPr>
          </a:p>
          <a:p>
            <a:pPr algn="l" rtl="0"/>
            <a:endParaRPr lang="en-US">
              <a:cs typeface="Quire Sans"/>
            </a:endParaRPr>
          </a:p>
          <a:p>
            <a:pPr marL="0" algn="l" rtl="0"/>
            <a:endParaRPr lang="en-US">
              <a:latin typeface="Euphemia"/>
              <a:cs typeface="Quire Sans"/>
            </a:endParaRPr>
          </a:p>
        </p:txBody>
      </p:sp>
      <p:sp>
        <p:nvSpPr>
          <p:cNvPr id="7" name="TextBox 6">
            <a:extLst>
              <a:ext uri="{FF2B5EF4-FFF2-40B4-BE49-F238E27FC236}">
                <a16:creationId xmlns:a16="http://schemas.microsoft.com/office/drawing/2014/main" id="{4D7A3C05-752F-10A5-C534-E6753A4D4B0C}"/>
              </a:ext>
            </a:extLst>
          </p:cNvPr>
          <p:cNvSpPr txBox="1"/>
          <p:nvPr/>
        </p:nvSpPr>
        <p:spPr>
          <a:xfrm>
            <a:off x="165767" y="3902082"/>
            <a:ext cx="11848528" cy="28992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5000"/>
              </a:lnSpc>
            </a:pPr>
            <a:r>
              <a:rPr lang="en-US" sz="2800">
                <a:cs typeface="Quire Sans"/>
              </a:rPr>
              <a:t>After the verification period, Counselors will only make schedule corrections for the following reasons:</a:t>
            </a:r>
            <a:endParaRPr lang="en-US">
              <a:cs typeface="Quire Sans"/>
            </a:endParaRPr>
          </a:p>
          <a:p>
            <a:pPr>
              <a:lnSpc>
                <a:spcPct val="95000"/>
              </a:lnSpc>
            </a:pPr>
            <a:endParaRPr lang="en-US" sz="2800">
              <a:cs typeface="Quire Sans"/>
            </a:endParaRPr>
          </a:p>
          <a:p>
            <a:pPr>
              <a:lnSpc>
                <a:spcPct val="95000"/>
              </a:lnSpc>
            </a:pPr>
            <a:r>
              <a:rPr lang="en-US" sz="2800">
                <a:cs typeface="Quire Sans"/>
              </a:rPr>
              <a:t>•You are in a class you already have credit for</a:t>
            </a:r>
          </a:p>
          <a:p>
            <a:pPr>
              <a:lnSpc>
                <a:spcPct val="95000"/>
              </a:lnSpc>
            </a:pPr>
            <a:r>
              <a:rPr lang="en-US" sz="2800">
                <a:cs typeface="Quire Sans"/>
              </a:rPr>
              <a:t>•You are missing a period</a:t>
            </a:r>
          </a:p>
          <a:p>
            <a:pPr>
              <a:lnSpc>
                <a:spcPct val="95000"/>
              </a:lnSpc>
            </a:pPr>
            <a:r>
              <a:rPr lang="en-US" sz="2800">
                <a:cs typeface="Quire Sans"/>
              </a:rPr>
              <a:t>•You are missing a class that is required for graduation</a:t>
            </a:r>
            <a:endParaRPr lang="en-US" sz="2800"/>
          </a:p>
          <a:p>
            <a:pPr algn="l">
              <a:lnSpc>
                <a:spcPct val="95000"/>
              </a:lnSpc>
            </a:pPr>
            <a:endParaRPr lang="en-US">
              <a:cs typeface="Quire Sans"/>
            </a:endParaRPr>
          </a:p>
        </p:txBody>
      </p:sp>
    </p:spTree>
    <p:extLst>
      <p:ext uri="{BB962C8B-B14F-4D97-AF65-F5344CB8AC3E}">
        <p14:creationId xmlns:p14="http://schemas.microsoft.com/office/powerpoint/2010/main" val="266341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FC90-8B99-411A-8E82-FCCD7C36FD4C}"/>
              </a:ext>
            </a:extLst>
          </p:cNvPr>
          <p:cNvSpPr>
            <a:spLocks noGrp="1"/>
          </p:cNvSpPr>
          <p:nvPr>
            <p:ph type="title"/>
          </p:nvPr>
        </p:nvSpPr>
        <p:spPr>
          <a:xfrm>
            <a:off x="156569" y="139150"/>
            <a:ext cx="8763002" cy="990600"/>
          </a:xfrm>
        </p:spPr>
        <p:txBody>
          <a:bodyPr>
            <a:normAutofit fontScale="90000"/>
          </a:bodyPr>
          <a:lstStyle/>
          <a:p>
            <a:r>
              <a:rPr lang="en-US">
                <a:solidFill>
                  <a:schemeClr val="accent6"/>
                </a:solidFill>
              </a:rPr>
              <a:t>Course Selection Form-Endorsement and Core Courses</a:t>
            </a:r>
          </a:p>
        </p:txBody>
      </p:sp>
      <p:sp>
        <p:nvSpPr>
          <p:cNvPr id="3" name="Content Placeholder 2">
            <a:extLst>
              <a:ext uri="{FF2B5EF4-FFF2-40B4-BE49-F238E27FC236}">
                <a16:creationId xmlns:a16="http://schemas.microsoft.com/office/drawing/2014/main" id="{AB6E3E4A-7CA4-4A96-B678-3F120F0AFE4B}"/>
              </a:ext>
            </a:extLst>
          </p:cNvPr>
          <p:cNvSpPr>
            <a:spLocks noGrp="1"/>
          </p:cNvSpPr>
          <p:nvPr>
            <p:ph idx="10"/>
          </p:nvPr>
        </p:nvSpPr>
        <p:spPr>
          <a:xfrm>
            <a:off x="8460169" y="1404801"/>
            <a:ext cx="2760454" cy="4470400"/>
          </a:xfrm>
        </p:spPr>
        <p:txBody>
          <a:bodyPr>
            <a:normAutofit fontScale="25000" lnSpcReduction="20000"/>
          </a:bodyPr>
          <a:lstStyle/>
          <a:p>
            <a:pPr marL="285750" indent="-285750">
              <a:buFont typeface="Arial" panose="020B0604020202020204" pitchFamily="34" charset="0"/>
              <a:buChar char="•"/>
            </a:pPr>
            <a:r>
              <a:rPr lang="en-US" sz="6400">
                <a:latin typeface="Quire Sans" panose="020B0502040400020003" pitchFamily="34" charset="0"/>
                <a:cs typeface="Quire Sans" panose="020B0502040400020003" pitchFamily="34" charset="0"/>
              </a:rPr>
              <a:t>Neatly print your name and ID #</a:t>
            </a:r>
          </a:p>
          <a:p>
            <a:pPr marL="285750" indent="-285750">
              <a:buFont typeface="Arial" panose="020B0604020202020204" pitchFamily="34" charset="0"/>
              <a:buChar char="•"/>
            </a:pPr>
            <a:r>
              <a:rPr lang="en-US" sz="6400">
                <a:latin typeface="Quire Sans" panose="020B0502040400020003" pitchFamily="34" charset="0"/>
                <a:cs typeface="Quire Sans" panose="020B0502040400020003" pitchFamily="34" charset="0"/>
              </a:rPr>
              <a:t>Circle your chosen endorsement plan</a:t>
            </a:r>
          </a:p>
          <a:p>
            <a:pPr marL="285750" indent="-285750">
              <a:buFont typeface="Arial" panose="020B0604020202020204" pitchFamily="34" charset="0"/>
              <a:buChar char="•"/>
            </a:pPr>
            <a:r>
              <a:rPr lang="en-US" sz="6400">
                <a:latin typeface="Quire Sans" panose="020B0502040400020003" pitchFamily="34" charset="0"/>
                <a:cs typeface="Quire Sans" panose="020B0502040400020003" pitchFamily="34" charset="0"/>
              </a:rPr>
              <a:t>Select your Core Courses:</a:t>
            </a:r>
          </a:p>
          <a:p>
            <a:pPr marL="800100" lvl="1" indent="-342900">
              <a:buFont typeface="+mj-lt"/>
              <a:buAutoNum type="arabicPeriod"/>
            </a:pPr>
            <a:r>
              <a:rPr lang="en-US" sz="6400">
                <a:latin typeface="Quire Sans" panose="020B0502040400020003" pitchFamily="34" charset="0"/>
                <a:cs typeface="Quire Sans" panose="020B0502040400020003" pitchFamily="34" charset="0"/>
              </a:rPr>
              <a:t>English 1</a:t>
            </a:r>
          </a:p>
          <a:p>
            <a:pPr marL="800100" lvl="1" indent="-342900">
              <a:buFont typeface="+mj-lt"/>
              <a:buAutoNum type="arabicPeriod"/>
            </a:pPr>
            <a:r>
              <a:rPr lang="en-US" sz="6400">
                <a:latin typeface="Quire Sans" panose="020B0502040400020003" pitchFamily="34" charset="0"/>
                <a:cs typeface="Quire Sans" panose="020B0502040400020003" pitchFamily="34" charset="0"/>
              </a:rPr>
              <a:t>Algebra (or Geometry if passed Algebra in 8</a:t>
            </a:r>
            <a:r>
              <a:rPr lang="en-US" sz="6400" baseline="30000">
                <a:latin typeface="Quire Sans" panose="020B0502040400020003" pitchFamily="34" charset="0"/>
                <a:cs typeface="Quire Sans" panose="020B0502040400020003" pitchFamily="34" charset="0"/>
              </a:rPr>
              <a:t>th</a:t>
            </a:r>
            <a:r>
              <a:rPr lang="en-US" sz="6400">
                <a:latin typeface="Quire Sans" panose="020B0502040400020003" pitchFamily="34" charset="0"/>
                <a:cs typeface="Quire Sans" panose="020B0502040400020003" pitchFamily="34" charset="0"/>
              </a:rPr>
              <a:t> grade)</a:t>
            </a:r>
          </a:p>
          <a:p>
            <a:pPr marL="800100" lvl="1" indent="-342900">
              <a:buFont typeface="+mj-lt"/>
              <a:buAutoNum type="arabicPeriod"/>
            </a:pPr>
            <a:r>
              <a:rPr lang="en-US" sz="6400">
                <a:latin typeface="Quire Sans" panose="020B0502040400020003" pitchFamily="34" charset="0"/>
                <a:cs typeface="Quire Sans" panose="020B0502040400020003" pitchFamily="34" charset="0"/>
              </a:rPr>
              <a:t>Biology</a:t>
            </a:r>
          </a:p>
          <a:p>
            <a:pPr marL="800100" lvl="1" indent="-342900">
              <a:buFont typeface="+mj-lt"/>
              <a:buAutoNum type="arabicPeriod"/>
            </a:pPr>
            <a:r>
              <a:rPr lang="en-US" sz="6400">
                <a:latin typeface="Quire Sans" panose="020B0502040400020003" pitchFamily="34" charset="0"/>
                <a:cs typeface="Quire Sans" panose="020B0502040400020003" pitchFamily="34" charset="0"/>
              </a:rPr>
              <a:t>World Geography</a:t>
            </a:r>
          </a:p>
          <a:p>
            <a:pPr marL="342900" indent="-342900">
              <a:buFont typeface="Arial" panose="020B0604020202020204" pitchFamily="34" charset="0"/>
              <a:buChar char="•"/>
            </a:pPr>
            <a:r>
              <a:rPr lang="en-US" sz="6400">
                <a:latin typeface="Quire Sans" panose="020B0502040400020003" pitchFamily="34" charset="0"/>
                <a:cs typeface="Quire Sans" panose="020B0502040400020003" pitchFamily="34" charset="0"/>
              </a:rPr>
              <a:t>Select Level- AAC/AP or On Level</a:t>
            </a:r>
          </a:p>
          <a:p>
            <a:pPr marL="342900" indent="-342900">
              <a:buFont typeface="Arial" panose="020B0604020202020204" pitchFamily="34" charset="0"/>
              <a:buChar char="•"/>
            </a:pPr>
            <a:r>
              <a:rPr lang="en-US" sz="6400">
                <a:latin typeface="Quire Sans" panose="020B0502040400020003" pitchFamily="34" charset="0"/>
                <a:cs typeface="Quire Sans" panose="020B0502040400020003" pitchFamily="34" charset="0"/>
              </a:rPr>
              <a:t>Use the Universal Course Selection Worksheet or Course Guide to locate Course #</a:t>
            </a:r>
          </a:p>
          <a:p>
            <a:endParaRPr lang="en-US"/>
          </a:p>
        </p:txBody>
      </p:sp>
      <p:grpSp>
        <p:nvGrpSpPr>
          <p:cNvPr id="4" name="Group 3">
            <a:extLst>
              <a:ext uri="{FF2B5EF4-FFF2-40B4-BE49-F238E27FC236}">
                <a16:creationId xmlns:a16="http://schemas.microsoft.com/office/drawing/2014/main" id="{A8F0AFFC-8A46-4773-AFA1-EE63AD8B38C9}"/>
              </a:ext>
            </a:extLst>
          </p:cNvPr>
          <p:cNvGrpSpPr/>
          <p:nvPr/>
        </p:nvGrpSpPr>
        <p:grpSpPr>
          <a:xfrm>
            <a:off x="156569" y="1335025"/>
            <a:ext cx="8203016" cy="4776746"/>
            <a:chOff x="206009" y="2408096"/>
            <a:chExt cx="8338818" cy="4098586"/>
          </a:xfrm>
        </p:grpSpPr>
        <p:pic>
          <p:nvPicPr>
            <p:cNvPr id="5" name="Picture 4">
              <a:extLst>
                <a:ext uri="{FF2B5EF4-FFF2-40B4-BE49-F238E27FC236}">
                  <a16:creationId xmlns:a16="http://schemas.microsoft.com/office/drawing/2014/main" id="{16D42421-D690-4525-BABC-FA325E796F1A}"/>
                </a:ext>
              </a:extLst>
            </p:cNvPr>
            <p:cNvPicPr>
              <a:picLocks noChangeAspect="1"/>
            </p:cNvPicPr>
            <p:nvPr/>
          </p:nvPicPr>
          <p:blipFill>
            <a:blip r:embed="rId3"/>
            <a:srcRect t="3206" b="1618"/>
            <a:stretch>
              <a:fillRect/>
            </a:stretch>
          </p:blipFill>
          <p:spPr>
            <a:xfrm>
              <a:off x="206009" y="2408096"/>
              <a:ext cx="8338818" cy="3951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650B8CC0-CB06-4079-B31A-BD959511D7BF}"/>
                </a:ext>
              </a:extLst>
            </p:cNvPr>
            <p:cNvSpPr txBox="1"/>
            <p:nvPr/>
          </p:nvSpPr>
          <p:spPr>
            <a:xfrm>
              <a:off x="1218557" y="3142125"/>
              <a:ext cx="2243216" cy="369332"/>
            </a:xfrm>
            <a:prstGeom prst="rect">
              <a:avLst/>
            </a:prstGeom>
            <a:noFill/>
          </p:spPr>
          <p:txBody>
            <a:bodyPr wrap="square" rtlCol="0">
              <a:spAutoFit/>
            </a:bodyPr>
            <a:lstStyle/>
            <a:p>
              <a:r>
                <a:rPr lang="en-US">
                  <a:solidFill>
                    <a:srgbClr val="FF0000"/>
                  </a:solidFill>
                  <a:latin typeface="Ink Free" panose="03080402000500000000" pitchFamily="66" charset="0"/>
                </a:rPr>
                <a:t>Sally Smith</a:t>
              </a:r>
            </a:p>
          </p:txBody>
        </p:sp>
        <p:sp>
          <p:nvSpPr>
            <p:cNvPr id="7" name="TextBox 6">
              <a:extLst>
                <a:ext uri="{FF2B5EF4-FFF2-40B4-BE49-F238E27FC236}">
                  <a16:creationId xmlns:a16="http://schemas.microsoft.com/office/drawing/2014/main" id="{7B2092C7-E312-4309-BBEF-9E8007309DA6}"/>
                </a:ext>
              </a:extLst>
            </p:cNvPr>
            <p:cNvSpPr txBox="1"/>
            <p:nvPr/>
          </p:nvSpPr>
          <p:spPr>
            <a:xfrm>
              <a:off x="5212636" y="3131595"/>
              <a:ext cx="2243216" cy="451164"/>
            </a:xfrm>
            <a:prstGeom prst="rect">
              <a:avLst/>
            </a:prstGeom>
            <a:noFill/>
          </p:spPr>
          <p:txBody>
            <a:bodyPr wrap="square" rtlCol="0">
              <a:spAutoFit/>
            </a:bodyPr>
            <a:lstStyle/>
            <a:p>
              <a:r>
                <a:rPr lang="en-US" sz="2000">
                  <a:solidFill>
                    <a:srgbClr val="FF0000"/>
                  </a:solidFill>
                  <a:latin typeface="Ink Free" panose="03080402000500000000" pitchFamily="66" charset="0"/>
                </a:rPr>
                <a:t>0246810</a:t>
              </a:r>
            </a:p>
          </p:txBody>
        </p:sp>
        <p:sp>
          <p:nvSpPr>
            <p:cNvPr id="8" name="Oval 7">
              <a:extLst>
                <a:ext uri="{FF2B5EF4-FFF2-40B4-BE49-F238E27FC236}">
                  <a16:creationId xmlns:a16="http://schemas.microsoft.com/office/drawing/2014/main" id="{1B3E0CE1-666D-445D-8791-1218F81AB471}"/>
                </a:ext>
              </a:extLst>
            </p:cNvPr>
            <p:cNvSpPr/>
            <p:nvPr/>
          </p:nvSpPr>
          <p:spPr>
            <a:xfrm>
              <a:off x="3182084" y="4491672"/>
              <a:ext cx="1073791" cy="2936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C5465E9-B229-41AB-8F67-84C43A63676A}"/>
                </a:ext>
              </a:extLst>
            </p:cNvPr>
            <p:cNvSpPr txBox="1"/>
            <p:nvPr/>
          </p:nvSpPr>
          <p:spPr>
            <a:xfrm>
              <a:off x="3418011" y="5483077"/>
              <a:ext cx="2243216" cy="400110"/>
            </a:xfrm>
            <a:prstGeom prst="rect">
              <a:avLst/>
            </a:prstGeom>
            <a:noFill/>
          </p:spPr>
          <p:txBody>
            <a:bodyPr wrap="square" rtlCol="0">
              <a:spAutoFit/>
            </a:bodyPr>
            <a:lstStyle/>
            <a:p>
              <a:r>
                <a:rPr lang="en-US" sz="2000">
                  <a:solidFill>
                    <a:srgbClr val="FF0000"/>
                  </a:solidFill>
                  <a:latin typeface="Ink Free" panose="03080402000500000000" pitchFamily="66" charset="0"/>
                </a:rPr>
                <a:t>English 1</a:t>
              </a:r>
            </a:p>
          </p:txBody>
        </p:sp>
        <p:sp>
          <p:nvSpPr>
            <p:cNvPr id="10" name="TextBox 9">
              <a:extLst>
                <a:ext uri="{FF2B5EF4-FFF2-40B4-BE49-F238E27FC236}">
                  <a16:creationId xmlns:a16="http://schemas.microsoft.com/office/drawing/2014/main" id="{90A89744-F49B-47B4-BBCE-8BB7EB393BBD}"/>
                </a:ext>
              </a:extLst>
            </p:cNvPr>
            <p:cNvSpPr txBox="1"/>
            <p:nvPr/>
          </p:nvSpPr>
          <p:spPr>
            <a:xfrm>
              <a:off x="3408051" y="5687043"/>
              <a:ext cx="2243216" cy="400110"/>
            </a:xfrm>
            <a:prstGeom prst="rect">
              <a:avLst/>
            </a:prstGeom>
            <a:noFill/>
          </p:spPr>
          <p:txBody>
            <a:bodyPr wrap="square" rtlCol="0">
              <a:spAutoFit/>
            </a:bodyPr>
            <a:lstStyle/>
            <a:p>
              <a:r>
                <a:rPr lang="en-US" sz="2000">
                  <a:solidFill>
                    <a:srgbClr val="FF0000"/>
                  </a:solidFill>
                  <a:latin typeface="Ink Free" panose="03080402000500000000" pitchFamily="66" charset="0"/>
                </a:rPr>
                <a:t>Algebra</a:t>
              </a:r>
            </a:p>
          </p:txBody>
        </p:sp>
        <p:sp>
          <p:nvSpPr>
            <p:cNvPr id="11" name="TextBox 10">
              <a:extLst>
                <a:ext uri="{FF2B5EF4-FFF2-40B4-BE49-F238E27FC236}">
                  <a16:creationId xmlns:a16="http://schemas.microsoft.com/office/drawing/2014/main" id="{019909BB-B8B4-4524-AC94-D2D7B9AF53B6}"/>
                </a:ext>
              </a:extLst>
            </p:cNvPr>
            <p:cNvSpPr txBox="1"/>
            <p:nvPr/>
          </p:nvSpPr>
          <p:spPr>
            <a:xfrm>
              <a:off x="3454459" y="5891009"/>
              <a:ext cx="2243216" cy="400110"/>
            </a:xfrm>
            <a:prstGeom prst="rect">
              <a:avLst/>
            </a:prstGeom>
            <a:noFill/>
          </p:spPr>
          <p:txBody>
            <a:bodyPr wrap="square" rtlCol="0">
              <a:spAutoFit/>
            </a:bodyPr>
            <a:lstStyle/>
            <a:p>
              <a:r>
                <a:rPr lang="en-US" sz="2000">
                  <a:solidFill>
                    <a:srgbClr val="FF0000"/>
                  </a:solidFill>
                  <a:latin typeface="Ink Free" panose="03080402000500000000" pitchFamily="66" charset="0"/>
                </a:rPr>
                <a:t>Biology</a:t>
              </a:r>
            </a:p>
          </p:txBody>
        </p:sp>
        <p:sp>
          <p:nvSpPr>
            <p:cNvPr id="12" name="TextBox 11">
              <a:extLst>
                <a:ext uri="{FF2B5EF4-FFF2-40B4-BE49-F238E27FC236}">
                  <a16:creationId xmlns:a16="http://schemas.microsoft.com/office/drawing/2014/main" id="{E388FFBB-BFCF-47E1-8FE1-E7D6830791BD}"/>
                </a:ext>
              </a:extLst>
            </p:cNvPr>
            <p:cNvSpPr txBox="1"/>
            <p:nvPr/>
          </p:nvSpPr>
          <p:spPr>
            <a:xfrm>
              <a:off x="3290258" y="6106572"/>
              <a:ext cx="2243216" cy="400110"/>
            </a:xfrm>
            <a:prstGeom prst="rect">
              <a:avLst/>
            </a:prstGeom>
            <a:noFill/>
          </p:spPr>
          <p:txBody>
            <a:bodyPr wrap="square" rtlCol="0">
              <a:spAutoFit/>
            </a:bodyPr>
            <a:lstStyle/>
            <a:p>
              <a:r>
                <a:rPr lang="en-US" sz="2000">
                  <a:solidFill>
                    <a:srgbClr val="FF0000"/>
                  </a:solidFill>
                  <a:latin typeface="Ink Free" panose="03080402000500000000" pitchFamily="66" charset="0"/>
                </a:rPr>
                <a:t>World Geo</a:t>
              </a:r>
            </a:p>
          </p:txBody>
        </p:sp>
        <p:sp>
          <p:nvSpPr>
            <p:cNvPr id="13" name="Oval 12">
              <a:extLst>
                <a:ext uri="{FF2B5EF4-FFF2-40B4-BE49-F238E27FC236}">
                  <a16:creationId xmlns:a16="http://schemas.microsoft.com/office/drawing/2014/main" id="{61A30D08-F15B-40F8-A96A-11A1E6490EC4}"/>
                </a:ext>
              </a:extLst>
            </p:cNvPr>
            <p:cNvSpPr/>
            <p:nvPr/>
          </p:nvSpPr>
          <p:spPr>
            <a:xfrm>
              <a:off x="6180390" y="5581047"/>
              <a:ext cx="419449" cy="200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24DA76-F46E-4BE5-BAAD-3DCFB9593AF5}"/>
                </a:ext>
              </a:extLst>
            </p:cNvPr>
            <p:cNvSpPr/>
            <p:nvPr/>
          </p:nvSpPr>
          <p:spPr>
            <a:xfrm>
              <a:off x="5641177" y="5741040"/>
              <a:ext cx="456781" cy="200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DA15E1B-8274-47E3-8F56-41E3BAF350C1}"/>
                </a:ext>
              </a:extLst>
            </p:cNvPr>
            <p:cNvSpPr/>
            <p:nvPr/>
          </p:nvSpPr>
          <p:spPr>
            <a:xfrm>
              <a:off x="5633485" y="5961575"/>
              <a:ext cx="456781" cy="200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C4E4701-6192-4F55-AF41-2FF5F94221E2}"/>
                </a:ext>
              </a:extLst>
            </p:cNvPr>
            <p:cNvSpPr/>
            <p:nvPr/>
          </p:nvSpPr>
          <p:spPr>
            <a:xfrm>
              <a:off x="6183427" y="6159626"/>
              <a:ext cx="419449" cy="2003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5881BCB-12AD-44F6-A866-7950EFCCD17C}"/>
                </a:ext>
              </a:extLst>
            </p:cNvPr>
            <p:cNvSpPr txBox="1"/>
            <p:nvPr/>
          </p:nvSpPr>
          <p:spPr>
            <a:xfrm>
              <a:off x="2012659" y="5481147"/>
              <a:ext cx="2243216" cy="400110"/>
            </a:xfrm>
            <a:prstGeom prst="rect">
              <a:avLst/>
            </a:prstGeom>
            <a:noFill/>
          </p:spPr>
          <p:txBody>
            <a:bodyPr wrap="square" rtlCol="0">
              <a:spAutoFit/>
            </a:bodyPr>
            <a:lstStyle/>
            <a:p>
              <a:r>
                <a:rPr lang="en-US" sz="2000">
                  <a:solidFill>
                    <a:srgbClr val="FF0000"/>
                  </a:solidFill>
                  <a:latin typeface="Ink Free" panose="03080402000500000000" pitchFamily="66" charset="0"/>
                </a:rPr>
                <a:t>EL121</a:t>
              </a:r>
            </a:p>
          </p:txBody>
        </p:sp>
        <p:sp>
          <p:nvSpPr>
            <p:cNvPr id="18" name="TextBox 17">
              <a:extLst>
                <a:ext uri="{FF2B5EF4-FFF2-40B4-BE49-F238E27FC236}">
                  <a16:creationId xmlns:a16="http://schemas.microsoft.com/office/drawing/2014/main" id="{EF393B46-94A3-4004-87AB-80D68CA17810}"/>
                </a:ext>
              </a:extLst>
            </p:cNvPr>
            <p:cNvSpPr txBox="1"/>
            <p:nvPr/>
          </p:nvSpPr>
          <p:spPr>
            <a:xfrm>
              <a:off x="2051752" y="5690954"/>
              <a:ext cx="2243216" cy="400110"/>
            </a:xfrm>
            <a:prstGeom prst="rect">
              <a:avLst/>
            </a:prstGeom>
            <a:noFill/>
          </p:spPr>
          <p:txBody>
            <a:bodyPr wrap="square" rtlCol="0">
              <a:spAutoFit/>
            </a:bodyPr>
            <a:lstStyle/>
            <a:p>
              <a:r>
                <a:rPr lang="en-US" sz="2000">
                  <a:solidFill>
                    <a:srgbClr val="FF0000"/>
                  </a:solidFill>
                  <a:latin typeface="Ink Free" panose="03080402000500000000" pitchFamily="66" charset="0"/>
                </a:rPr>
                <a:t>MA212</a:t>
              </a:r>
            </a:p>
          </p:txBody>
        </p:sp>
        <p:sp>
          <p:nvSpPr>
            <p:cNvPr id="19" name="TextBox 18">
              <a:extLst>
                <a:ext uri="{FF2B5EF4-FFF2-40B4-BE49-F238E27FC236}">
                  <a16:creationId xmlns:a16="http://schemas.microsoft.com/office/drawing/2014/main" id="{1364210B-33C9-4F4F-A999-9A2872131482}"/>
                </a:ext>
              </a:extLst>
            </p:cNvPr>
            <p:cNvSpPr txBox="1"/>
            <p:nvPr/>
          </p:nvSpPr>
          <p:spPr>
            <a:xfrm>
              <a:off x="2132202" y="5893887"/>
              <a:ext cx="2243216" cy="400110"/>
            </a:xfrm>
            <a:prstGeom prst="rect">
              <a:avLst/>
            </a:prstGeom>
            <a:noFill/>
          </p:spPr>
          <p:txBody>
            <a:bodyPr wrap="square" rtlCol="0">
              <a:spAutoFit/>
            </a:bodyPr>
            <a:lstStyle/>
            <a:p>
              <a:r>
                <a:rPr lang="en-US" sz="2000">
                  <a:solidFill>
                    <a:srgbClr val="FF0000"/>
                  </a:solidFill>
                  <a:latin typeface="Ink Free" panose="03080402000500000000" pitchFamily="66" charset="0"/>
                </a:rPr>
                <a:t>SC322</a:t>
              </a:r>
            </a:p>
          </p:txBody>
        </p:sp>
        <p:sp>
          <p:nvSpPr>
            <p:cNvPr id="20" name="TextBox 19">
              <a:extLst>
                <a:ext uri="{FF2B5EF4-FFF2-40B4-BE49-F238E27FC236}">
                  <a16:creationId xmlns:a16="http://schemas.microsoft.com/office/drawing/2014/main" id="{B325C82E-6B7D-478B-A2C1-8F2CC5175D96}"/>
                </a:ext>
              </a:extLst>
            </p:cNvPr>
            <p:cNvSpPr txBox="1"/>
            <p:nvPr/>
          </p:nvSpPr>
          <p:spPr>
            <a:xfrm>
              <a:off x="2042157" y="6093942"/>
              <a:ext cx="2243216" cy="400110"/>
            </a:xfrm>
            <a:prstGeom prst="rect">
              <a:avLst/>
            </a:prstGeom>
            <a:noFill/>
          </p:spPr>
          <p:txBody>
            <a:bodyPr wrap="square" rtlCol="0">
              <a:spAutoFit/>
            </a:bodyPr>
            <a:lstStyle/>
            <a:p>
              <a:r>
                <a:rPr lang="en-US" sz="2000">
                  <a:solidFill>
                    <a:srgbClr val="FF0000"/>
                  </a:solidFill>
                  <a:latin typeface="Ink Free" panose="03080402000500000000" pitchFamily="66" charset="0"/>
                </a:rPr>
                <a:t>SS412</a:t>
              </a:r>
            </a:p>
          </p:txBody>
        </p:sp>
      </p:grpSp>
    </p:spTree>
    <p:extLst>
      <p:ext uri="{BB962C8B-B14F-4D97-AF65-F5344CB8AC3E}">
        <p14:creationId xmlns:p14="http://schemas.microsoft.com/office/powerpoint/2010/main" val="139988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A1155F-8B40-4585-842B-19DE31F37DFC}"/>
              </a:ext>
            </a:extLst>
          </p:cNvPr>
          <p:cNvSpPr>
            <a:spLocks noGrp="1"/>
          </p:cNvSpPr>
          <p:nvPr>
            <p:ph type="title"/>
          </p:nvPr>
        </p:nvSpPr>
        <p:spPr>
          <a:xfrm>
            <a:off x="122789" y="481707"/>
            <a:ext cx="4267200" cy="2133598"/>
          </a:xfrm>
        </p:spPr>
        <p:txBody>
          <a:bodyPr>
            <a:normAutofit fontScale="90000"/>
          </a:bodyPr>
          <a:lstStyle/>
          <a:p>
            <a:r>
              <a:rPr lang="en-US"/>
              <a:t>Course Selection Form- Electives</a:t>
            </a:r>
          </a:p>
        </p:txBody>
      </p:sp>
      <p:grpSp>
        <p:nvGrpSpPr>
          <p:cNvPr id="4" name="Group 3">
            <a:extLst>
              <a:ext uri="{FF2B5EF4-FFF2-40B4-BE49-F238E27FC236}">
                <a16:creationId xmlns:a16="http://schemas.microsoft.com/office/drawing/2014/main" id="{8CA2E626-C2CA-4517-A07B-B59A0790FE6D}"/>
              </a:ext>
            </a:extLst>
          </p:cNvPr>
          <p:cNvGrpSpPr/>
          <p:nvPr/>
        </p:nvGrpSpPr>
        <p:grpSpPr>
          <a:xfrm>
            <a:off x="1522412" y="4225791"/>
            <a:ext cx="9601200" cy="1620641"/>
            <a:chOff x="1740493" y="2663105"/>
            <a:chExt cx="8411905" cy="1250227"/>
          </a:xfrm>
        </p:grpSpPr>
        <p:pic>
          <p:nvPicPr>
            <p:cNvPr id="5" name="Picture 4">
              <a:extLst>
                <a:ext uri="{FF2B5EF4-FFF2-40B4-BE49-F238E27FC236}">
                  <a16:creationId xmlns:a16="http://schemas.microsoft.com/office/drawing/2014/main" id="{DEDB3A97-1120-4A94-824D-344A63ADBE51}"/>
                </a:ext>
              </a:extLst>
            </p:cNvPr>
            <p:cNvPicPr>
              <a:picLocks noChangeAspect="1"/>
            </p:cNvPicPr>
            <p:nvPr/>
          </p:nvPicPr>
          <p:blipFill>
            <a:blip r:embed="rId3"/>
            <a:stretch>
              <a:fillRect/>
            </a:stretch>
          </p:blipFill>
          <p:spPr>
            <a:xfrm>
              <a:off x="1740493" y="2663105"/>
              <a:ext cx="7791887" cy="1230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7482FCC-DF3E-461E-8E64-C24CC15C5927}"/>
                </a:ext>
              </a:extLst>
            </p:cNvPr>
            <p:cNvSpPr txBox="1"/>
            <p:nvPr/>
          </p:nvSpPr>
          <p:spPr>
            <a:xfrm>
              <a:off x="4308369" y="3165677"/>
              <a:ext cx="2243216" cy="308661"/>
            </a:xfrm>
            <a:prstGeom prst="rect">
              <a:avLst/>
            </a:prstGeom>
            <a:noFill/>
          </p:spPr>
          <p:txBody>
            <a:bodyPr wrap="square" rtlCol="0">
              <a:spAutoFit/>
            </a:bodyPr>
            <a:lstStyle/>
            <a:p>
              <a:r>
                <a:rPr lang="en-US" sz="2000">
                  <a:solidFill>
                    <a:srgbClr val="FF0000"/>
                  </a:solidFill>
                  <a:latin typeface="Ink Free" panose="03080402000500000000" pitchFamily="66" charset="0"/>
                </a:rPr>
                <a:t>Prin. Health Sci</a:t>
              </a:r>
            </a:p>
          </p:txBody>
        </p:sp>
        <p:sp>
          <p:nvSpPr>
            <p:cNvPr id="7" name="TextBox 6">
              <a:extLst>
                <a:ext uri="{FF2B5EF4-FFF2-40B4-BE49-F238E27FC236}">
                  <a16:creationId xmlns:a16="http://schemas.microsoft.com/office/drawing/2014/main" id="{35124FE4-08B6-4DA8-A92B-B840A4BE5E0C}"/>
                </a:ext>
              </a:extLst>
            </p:cNvPr>
            <p:cNvSpPr txBox="1"/>
            <p:nvPr/>
          </p:nvSpPr>
          <p:spPr>
            <a:xfrm>
              <a:off x="4534871" y="3369193"/>
              <a:ext cx="2243216" cy="308661"/>
            </a:xfrm>
            <a:prstGeom prst="rect">
              <a:avLst/>
            </a:prstGeom>
            <a:noFill/>
          </p:spPr>
          <p:txBody>
            <a:bodyPr wrap="square" rtlCol="0">
              <a:spAutoFit/>
            </a:bodyPr>
            <a:lstStyle/>
            <a:p>
              <a:r>
                <a:rPr lang="en-US" sz="2000">
                  <a:solidFill>
                    <a:srgbClr val="FF0000"/>
                  </a:solidFill>
                  <a:latin typeface="Ink Free" panose="03080402000500000000" pitchFamily="66" charset="0"/>
                </a:rPr>
                <a:t>Spanish 1</a:t>
              </a:r>
            </a:p>
          </p:txBody>
        </p:sp>
        <p:sp>
          <p:nvSpPr>
            <p:cNvPr id="8" name="TextBox 7">
              <a:extLst>
                <a:ext uri="{FF2B5EF4-FFF2-40B4-BE49-F238E27FC236}">
                  <a16:creationId xmlns:a16="http://schemas.microsoft.com/office/drawing/2014/main" id="{81F51B4B-88E0-482E-ACD6-801D4D6284A2}"/>
                </a:ext>
              </a:extLst>
            </p:cNvPr>
            <p:cNvSpPr txBox="1"/>
            <p:nvPr/>
          </p:nvSpPr>
          <p:spPr>
            <a:xfrm>
              <a:off x="4641983" y="3583167"/>
              <a:ext cx="909666" cy="308661"/>
            </a:xfrm>
            <a:prstGeom prst="rect">
              <a:avLst/>
            </a:prstGeom>
            <a:noFill/>
          </p:spPr>
          <p:txBody>
            <a:bodyPr wrap="square" rtlCol="0">
              <a:spAutoFit/>
            </a:bodyPr>
            <a:lstStyle/>
            <a:p>
              <a:r>
                <a:rPr lang="en-US" sz="2000">
                  <a:solidFill>
                    <a:srgbClr val="FF0000"/>
                  </a:solidFill>
                  <a:latin typeface="Ink Free" panose="03080402000500000000" pitchFamily="66" charset="0"/>
                </a:rPr>
                <a:t>Health</a:t>
              </a:r>
            </a:p>
          </p:txBody>
        </p:sp>
        <p:sp>
          <p:nvSpPr>
            <p:cNvPr id="9" name="TextBox 8">
              <a:extLst>
                <a:ext uri="{FF2B5EF4-FFF2-40B4-BE49-F238E27FC236}">
                  <a16:creationId xmlns:a16="http://schemas.microsoft.com/office/drawing/2014/main" id="{D091854E-9337-4C42-9DDB-6875799FF5E3}"/>
                </a:ext>
              </a:extLst>
            </p:cNvPr>
            <p:cNvSpPr txBox="1"/>
            <p:nvPr/>
          </p:nvSpPr>
          <p:spPr>
            <a:xfrm>
              <a:off x="7702015" y="3177237"/>
              <a:ext cx="2243216" cy="308661"/>
            </a:xfrm>
            <a:prstGeom prst="rect">
              <a:avLst/>
            </a:prstGeom>
            <a:noFill/>
          </p:spPr>
          <p:txBody>
            <a:bodyPr wrap="square" rtlCol="0">
              <a:spAutoFit/>
            </a:bodyPr>
            <a:lstStyle/>
            <a:p>
              <a:r>
                <a:rPr lang="en-US" sz="2000">
                  <a:solidFill>
                    <a:srgbClr val="FF0000"/>
                  </a:solidFill>
                  <a:latin typeface="Ink Free" panose="03080402000500000000" pitchFamily="66" charset="0"/>
                </a:rPr>
                <a:t>Prin. Health Sci</a:t>
              </a:r>
            </a:p>
          </p:txBody>
        </p:sp>
        <p:sp>
          <p:nvSpPr>
            <p:cNvPr id="10" name="TextBox 9">
              <a:extLst>
                <a:ext uri="{FF2B5EF4-FFF2-40B4-BE49-F238E27FC236}">
                  <a16:creationId xmlns:a16="http://schemas.microsoft.com/office/drawing/2014/main" id="{9BFCC6FA-F127-4B65-A0F2-43C1DFB170DB}"/>
                </a:ext>
              </a:extLst>
            </p:cNvPr>
            <p:cNvSpPr txBox="1"/>
            <p:nvPr/>
          </p:nvSpPr>
          <p:spPr>
            <a:xfrm>
              <a:off x="7968453" y="3604671"/>
              <a:ext cx="977200" cy="308661"/>
            </a:xfrm>
            <a:prstGeom prst="rect">
              <a:avLst/>
            </a:prstGeom>
            <a:noFill/>
          </p:spPr>
          <p:txBody>
            <a:bodyPr wrap="square" rtlCol="0">
              <a:spAutoFit/>
            </a:bodyPr>
            <a:lstStyle/>
            <a:p>
              <a:r>
                <a:rPr lang="en-US" sz="2000">
                  <a:solidFill>
                    <a:srgbClr val="FF0000"/>
                  </a:solidFill>
                  <a:latin typeface="Ink Free" panose="03080402000500000000" pitchFamily="66" charset="0"/>
                </a:rPr>
                <a:t>Speech</a:t>
              </a:r>
            </a:p>
          </p:txBody>
        </p:sp>
        <p:sp>
          <p:nvSpPr>
            <p:cNvPr id="11" name="TextBox 10">
              <a:extLst>
                <a:ext uri="{FF2B5EF4-FFF2-40B4-BE49-F238E27FC236}">
                  <a16:creationId xmlns:a16="http://schemas.microsoft.com/office/drawing/2014/main" id="{9257C16A-519C-4638-B974-9C21D49D1B16}"/>
                </a:ext>
              </a:extLst>
            </p:cNvPr>
            <p:cNvSpPr txBox="1"/>
            <p:nvPr/>
          </p:nvSpPr>
          <p:spPr>
            <a:xfrm>
              <a:off x="7909182" y="3388138"/>
              <a:ext cx="2243216" cy="308661"/>
            </a:xfrm>
            <a:prstGeom prst="rect">
              <a:avLst/>
            </a:prstGeom>
            <a:noFill/>
          </p:spPr>
          <p:txBody>
            <a:bodyPr wrap="square" rtlCol="0">
              <a:spAutoFit/>
            </a:bodyPr>
            <a:lstStyle/>
            <a:p>
              <a:r>
                <a:rPr lang="en-US" sz="2000">
                  <a:solidFill>
                    <a:srgbClr val="FF0000"/>
                  </a:solidFill>
                  <a:latin typeface="Ink Free" panose="03080402000500000000" pitchFamily="66" charset="0"/>
                </a:rPr>
                <a:t>Spanish 1</a:t>
              </a:r>
            </a:p>
          </p:txBody>
        </p:sp>
        <p:sp>
          <p:nvSpPr>
            <p:cNvPr id="12" name="TextBox 11">
              <a:extLst>
                <a:ext uri="{FF2B5EF4-FFF2-40B4-BE49-F238E27FC236}">
                  <a16:creationId xmlns:a16="http://schemas.microsoft.com/office/drawing/2014/main" id="{33640B47-97B9-45FF-BDA8-A6A9C3015511}"/>
                </a:ext>
              </a:extLst>
            </p:cNvPr>
            <p:cNvSpPr txBox="1"/>
            <p:nvPr/>
          </p:nvSpPr>
          <p:spPr>
            <a:xfrm>
              <a:off x="3157938" y="3144436"/>
              <a:ext cx="2243216" cy="308661"/>
            </a:xfrm>
            <a:prstGeom prst="rect">
              <a:avLst/>
            </a:prstGeom>
            <a:noFill/>
          </p:spPr>
          <p:txBody>
            <a:bodyPr wrap="square" rtlCol="0">
              <a:spAutoFit/>
            </a:bodyPr>
            <a:lstStyle/>
            <a:p>
              <a:r>
                <a:rPr lang="en-US" sz="2000">
                  <a:solidFill>
                    <a:srgbClr val="FF0000"/>
                  </a:solidFill>
                  <a:latin typeface="Ink Free" panose="03080402000500000000" pitchFamily="66" charset="0"/>
                </a:rPr>
                <a:t>CHS010</a:t>
              </a:r>
            </a:p>
          </p:txBody>
        </p:sp>
        <p:sp>
          <p:nvSpPr>
            <p:cNvPr id="13" name="TextBox 12">
              <a:extLst>
                <a:ext uri="{FF2B5EF4-FFF2-40B4-BE49-F238E27FC236}">
                  <a16:creationId xmlns:a16="http://schemas.microsoft.com/office/drawing/2014/main" id="{6C046C1A-145E-4C4A-8E84-5633C483940B}"/>
                </a:ext>
              </a:extLst>
            </p:cNvPr>
            <p:cNvSpPr txBox="1"/>
            <p:nvPr/>
          </p:nvSpPr>
          <p:spPr>
            <a:xfrm>
              <a:off x="6225791" y="3150284"/>
              <a:ext cx="2243216" cy="308661"/>
            </a:xfrm>
            <a:prstGeom prst="rect">
              <a:avLst/>
            </a:prstGeom>
            <a:noFill/>
          </p:spPr>
          <p:txBody>
            <a:bodyPr wrap="square" rtlCol="0">
              <a:spAutoFit/>
            </a:bodyPr>
            <a:lstStyle/>
            <a:p>
              <a:r>
                <a:rPr lang="en-US" sz="2000">
                  <a:solidFill>
                    <a:srgbClr val="FF0000"/>
                  </a:solidFill>
                  <a:latin typeface="Ink Free" panose="03080402000500000000" pitchFamily="66" charset="0"/>
                </a:rPr>
                <a:t>CHS010</a:t>
              </a:r>
            </a:p>
          </p:txBody>
        </p:sp>
        <p:sp>
          <p:nvSpPr>
            <p:cNvPr id="15" name="TextBox 14">
              <a:extLst>
                <a:ext uri="{FF2B5EF4-FFF2-40B4-BE49-F238E27FC236}">
                  <a16:creationId xmlns:a16="http://schemas.microsoft.com/office/drawing/2014/main" id="{85693DA5-04DC-4227-9D39-7EEC0A2A9125}"/>
                </a:ext>
              </a:extLst>
            </p:cNvPr>
            <p:cNvSpPr txBox="1"/>
            <p:nvPr/>
          </p:nvSpPr>
          <p:spPr>
            <a:xfrm>
              <a:off x="3246115" y="3364589"/>
              <a:ext cx="2243216" cy="308661"/>
            </a:xfrm>
            <a:prstGeom prst="rect">
              <a:avLst/>
            </a:prstGeom>
            <a:noFill/>
          </p:spPr>
          <p:txBody>
            <a:bodyPr wrap="square" rtlCol="0">
              <a:spAutoFit/>
            </a:bodyPr>
            <a:lstStyle/>
            <a:p>
              <a:r>
                <a:rPr lang="en-US" sz="2000">
                  <a:solidFill>
                    <a:srgbClr val="FF0000"/>
                  </a:solidFill>
                  <a:latin typeface="Ink Free" panose="03080402000500000000" pitchFamily="66" charset="0"/>
                </a:rPr>
                <a:t>FL112</a:t>
              </a:r>
            </a:p>
          </p:txBody>
        </p:sp>
        <p:sp>
          <p:nvSpPr>
            <p:cNvPr id="16" name="TextBox 15">
              <a:extLst>
                <a:ext uri="{FF2B5EF4-FFF2-40B4-BE49-F238E27FC236}">
                  <a16:creationId xmlns:a16="http://schemas.microsoft.com/office/drawing/2014/main" id="{6BE1844B-FBC0-4C62-9472-0A7095EC9A73}"/>
                </a:ext>
              </a:extLst>
            </p:cNvPr>
            <p:cNvSpPr txBox="1"/>
            <p:nvPr/>
          </p:nvSpPr>
          <p:spPr>
            <a:xfrm>
              <a:off x="3246115" y="3573288"/>
              <a:ext cx="984374" cy="308661"/>
            </a:xfrm>
            <a:prstGeom prst="rect">
              <a:avLst/>
            </a:prstGeom>
            <a:noFill/>
          </p:spPr>
          <p:txBody>
            <a:bodyPr wrap="square" rtlCol="0">
              <a:spAutoFit/>
            </a:bodyPr>
            <a:lstStyle/>
            <a:p>
              <a:r>
                <a:rPr lang="en-US" sz="2000">
                  <a:solidFill>
                    <a:srgbClr val="FF0000"/>
                  </a:solidFill>
                  <a:latin typeface="Ink Free" panose="03080402000500000000" pitchFamily="66" charset="0"/>
                </a:rPr>
                <a:t>PH0111</a:t>
              </a:r>
            </a:p>
          </p:txBody>
        </p:sp>
        <p:sp>
          <p:nvSpPr>
            <p:cNvPr id="17" name="TextBox 16">
              <a:extLst>
                <a:ext uri="{FF2B5EF4-FFF2-40B4-BE49-F238E27FC236}">
                  <a16:creationId xmlns:a16="http://schemas.microsoft.com/office/drawing/2014/main" id="{44E448C6-8A12-4B94-88CE-8A58360A0962}"/>
                </a:ext>
              </a:extLst>
            </p:cNvPr>
            <p:cNvSpPr txBox="1"/>
            <p:nvPr/>
          </p:nvSpPr>
          <p:spPr>
            <a:xfrm>
              <a:off x="6225791" y="3579746"/>
              <a:ext cx="2243216" cy="308661"/>
            </a:xfrm>
            <a:prstGeom prst="rect">
              <a:avLst/>
            </a:prstGeom>
            <a:noFill/>
          </p:spPr>
          <p:txBody>
            <a:bodyPr wrap="square" rtlCol="0">
              <a:spAutoFit/>
            </a:bodyPr>
            <a:lstStyle/>
            <a:p>
              <a:r>
                <a:rPr lang="en-US" sz="2000">
                  <a:solidFill>
                    <a:srgbClr val="FF0000"/>
                  </a:solidFill>
                  <a:latin typeface="Ink Free" panose="03080402000500000000" pitchFamily="66" charset="0"/>
                </a:rPr>
                <a:t>CAT380</a:t>
              </a:r>
            </a:p>
          </p:txBody>
        </p:sp>
      </p:grpSp>
      <p:sp>
        <p:nvSpPr>
          <p:cNvPr id="18" name="TextBox 17">
            <a:extLst>
              <a:ext uri="{FF2B5EF4-FFF2-40B4-BE49-F238E27FC236}">
                <a16:creationId xmlns:a16="http://schemas.microsoft.com/office/drawing/2014/main" id="{C2366EEA-9D5D-4DF2-AE20-90E729895FFC}"/>
              </a:ext>
            </a:extLst>
          </p:cNvPr>
          <p:cNvSpPr txBox="1"/>
          <p:nvPr/>
        </p:nvSpPr>
        <p:spPr>
          <a:xfrm>
            <a:off x="6694172" y="5134347"/>
            <a:ext cx="2560367" cy="400110"/>
          </a:xfrm>
          <a:prstGeom prst="rect">
            <a:avLst/>
          </a:prstGeom>
          <a:noFill/>
        </p:spPr>
        <p:txBody>
          <a:bodyPr wrap="square" rtlCol="0">
            <a:spAutoFit/>
          </a:bodyPr>
          <a:lstStyle/>
          <a:p>
            <a:r>
              <a:rPr lang="en-US" sz="2000">
                <a:solidFill>
                  <a:srgbClr val="FF0000"/>
                </a:solidFill>
                <a:latin typeface="Ink Free" panose="03080402000500000000" pitchFamily="66" charset="0"/>
              </a:rPr>
              <a:t>FL112</a:t>
            </a:r>
          </a:p>
        </p:txBody>
      </p:sp>
      <p:sp>
        <p:nvSpPr>
          <p:cNvPr id="19" name="TextBox 18">
            <a:extLst>
              <a:ext uri="{FF2B5EF4-FFF2-40B4-BE49-F238E27FC236}">
                <a16:creationId xmlns:a16="http://schemas.microsoft.com/office/drawing/2014/main" id="{1F93D535-90BA-4E00-93D1-81F40E866301}"/>
              </a:ext>
            </a:extLst>
          </p:cNvPr>
          <p:cNvSpPr txBox="1"/>
          <p:nvPr/>
        </p:nvSpPr>
        <p:spPr>
          <a:xfrm>
            <a:off x="4940142" y="121348"/>
            <a:ext cx="6325266" cy="3539430"/>
          </a:xfrm>
          <a:prstGeom prst="rect">
            <a:avLst/>
          </a:prstGeom>
          <a:noFill/>
        </p:spPr>
        <p:txBody>
          <a:bodyPr wrap="square" lIns="91440" tIns="45720" rIns="91440" bIns="45720" rtlCol="0" anchor="t">
            <a:spAutoFit/>
          </a:bodyPr>
          <a:lstStyle/>
          <a:p>
            <a:pPr algn="ctr"/>
            <a:r>
              <a:rPr lang="en-US" sz="2800">
                <a:solidFill>
                  <a:schemeClr val="bg1"/>
                </a:solidFill>
                <a:latin typeface="Quire Sans"/>
                <a:cs typeface="Quire Sans"/>
              </a:rPr>
              <a:t>Select three additional courses.  Please consider your graduation requirements such as Fine Arts, Language, PE, &amp; Speech/Health, as well as the first course required in your endorsement pathway.  If the course is only one semester, please ensure you select another course for second semester.  </a:t>
            </a:r>
          </a:p>
        </p:txBody>
      </p:sp>
    </p:spTree>
    <p:extLst>
      <p:ext uri="{BB962C8B-B14F-4D97-AF65-F5344CB8AC3E}">
        <p14:creationId xmlns:p14="http://schemas.microsoft.com/office/powerpoint/2010/main" val="20842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3786-FEDA-4C16-973E-DD028F25A32B}"/>
              </a:ext>
            </a:extLst>
          </p:cNvPr>
          <p:cNvSpPr>
            <a:spLocks noGrp="1"/>
          </p:cNvSpPr>
          <p:nvPr>
            <p:ph type="title"/>
          </p:nvPr>
        </p:nvSpPr>
        <p:spPr>
          <a:xfrm>
            <a:off x="227012" y="228600"/>
            <a:ext cx="5562600" cy="1143000"/>
          </a:xfrm>
        </p:spPr>
        <p:txBody>
          <a:bodyPr>
            <a:noAutofit/>
          </a:bodyPr>
          <a:lstStyle/>
          <a:p>
            <a:r>
              <a:rPr lang="en-US" sz="4400"/>
              <a:t>Course Selection Form- Alternatives</a:t>
            </a:r>
          </a:p>
        </p:txBody>
      </p:sp>
      <p:grpSp>
        <p:nvGrpSpPr>
          <p:cNvPr id="4" name="Group 3">
            <a:extLst>
              <a:ext uri="{FF2B5EF4-FFF2-40B4-BE49-F238E27FC236}">
                <a16:creationId xmlns:a16="http://schemas.microsoft.com/office/drawing/2014/main" id="{2DCA9D55-2C9D-480D-B309-63A5F29FFF45}"/>
              </a:ext>
            </a:extLst>
          </p:cNvPr>
          <p:cNvGrpSpPr/>
          <p:nvPr/>
        </p:nvGrpSpPr>
        <p:grpSpPr>
          <a:xfrm>
            <a:off x="190638" y="2133600"/>
            <a:ext cx="8177127" cy="1196960"/>
            <a:chOff x="1444575" y="2483143"/>
            <a:chExt cx="8177127" cy="1196960"/>
          </a:xfrm>
        </p:grpSpPr>
        <p:pic>
          <p:nvPicPr>
            <p:cNvPr id="5" name="Picture 4">
              <a:extLst>
                <a:ext uri="{FF2B5EF4-FFF2-40B4-BE49-F238E27FC236}">
                  <a16:creationId xmlns:a16="http://schemas.microsoft.com/office/drawing/2014/main" id="{792C7381-75AA-49AB-B59D-6AFB87D1FD0B}"/>
                </a:ext>
              </a:extLst>
            </p:cNvPr>
            <p:cNvPicPr>
              <a:picLocks noChangeAspect="1"/>
            </p:cNvPicPr>
            <p:nvPr/>
          </p:nvPicPr>
          <p:blipFill>
            <a:blip r:embed="rId2"/>
            <a:stretch>
              <a:fillRect/>
            </a:stretch>
          </p:blipFill>
          <p:spPr>
            <a:xfrm>
              <a:off x="1444575" y="2483143"/>
              <a:ext cx="8177127" cy="1196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BA7FE700-2290-4099-90A9-D5371457E653}"/>
                </a:ext>
              </a:extLst>
            </p:cNvPr>
            <p:cNvSpPr txBox="1"/>
            <p:nvPr/>
          </p:nvSpPr>
          <p:spPr>
            <a:xfrm>
              <a:off x="2462439" y="2881568"/>
              <a:ext cx="1136083" cy="400110"/>
            </a:xfrm>
            <a:prstGeom prst="rect">
              <a:avLst/>
            </a:prstGeom>
            <a:noFill/>
          </p:spPr>
          <p:txBody>
            <a:bodyPr wrap="square" rtlCol="0">
              <a:spAutoFit/>
            </a:bodyPr>
            <a:lstStyle/>
            <a:p>
              <a:r>
                <a:rPr lang="en-US" sz="2000">
                  <a:solidFill>
                    <a:srgbClr val="FF0000"/>
                  </a:solidFill>
                  <a:latin typeface="Ink Free" panose="03080402000500000000" pitchFamily="66" charset="0"/>
                </a:rPr>
                <a:t>FA013</a:t>
              </a:r>
            </a:p>
          </p:txBody>
        </p:sp>
        <p:sp>
          <p:nvSpPr>
            <p:cNvPr id="7" name="TextBox 6">
              <a:extLst>
                <a:ext uri="{FF2B5EF4-FFF2-40B4-BE49-F238E27FC236}">
                  <a16:creationId xmlns:a16="http://schemas.microsoft.com/office/drawing/2014/main" id="{B9168E35-5ADE-4780-9E95-15F7F38542CE}"/>
                </a:ext>
              </a:extLst>
            </p:cNvPr>
            <p:cNvSpPr txBox="1"/>
            <p:nvPr/>
          </p:nvSpPr>
          <p:spPr>
            <a:xfrm>
              <a:off x="2469081" y="2692507"/>
              <a:ext cx="977200" cy="400110"/>
            </a:xfrm>
            <a:prstGeom prst="rect">
              <a:avLst/>
            </a:prstGeom>
            <a:noFill/>
          </p:spPr>
          <p:txBody>
            <a:bodyPr wrap="square" rtlCol="0">
              <a:spAutoFit/>
            </a:bodyPr>
            <a:lstStyle/>
            <a:p>
              <a:r>
                <a:rPr lang="en-US" sz="2000">
                  <a:solidFill>
                    <a:srgbClr val="FF0000"/>
                  </a:solidFill>
                  <a:latin typeface="Ink Free" panose="03080402000500000000" pitchFamily="66" charset="0"/>
                </a:rPr>
                <a:t>PE311</a:t>
              </a:r>
            </a:p>
          </p:txBody>
        </p:sp>
        <p:sp>
          <p:nvSpPr>
            <p:cNvPr id="8" name="TextBox 7">
              <a:extLst>
                <a:ext uri="{FF2B5EF4-FFF2-40B4-BE49-F238E27FC236}">
                  <a16:creationId xmlns:a16="http://schemas.microsoft.com/office/drawing/2014/main" id="{5E76708F-56BB-4D35-BD68-B93564F6A4A7}"/>
                </a:ext>
              </a:extLst>
            </p:cNvPr>
            <p:cNvSpPr txBox="1"/>
            <p:nvPr/>
          </p:nvSpPr>
          <p:spPr>
            <a:xfrm>
              <a:off x="2405894" y="3063694"/>
              <a:ext cx="1249171" cy="400110"/>
            </a:xfrm>
            <a:prstGeom prst="rect">
              <a:avLst/>
            </a:prstGeom>
            <a:noFill/>
          </p:spPr>
          <p:txBody>
            <a:bodyPr wrap="square" rtlCol="0">
              <a:spAutoFit/>
            </a:bodyPr>
            <a:lstStyle/>
            <a:p>
              <a:r>
                <a:rPr lang="en-US" sz="2000">
                  <a:solidFill>
                    <a:srgbClr val="FF0000"/>
                  </a:solidFill>
                  <a:latin typeface="Ink Free" panose="03080402000500000000" pitchFamily="66" charset="0"/>
                </a:rPr>
                <a:t>CBU010</a:t>
              </a:r>
            </a:p>
          </p:txBody>
        </p:sp>
        <p:sp>
          <p:nvSpPr>
            <p:cNvPr id="9" name="TextBox 8">
              <a:extLst>
                <a:ext uri="{FF2B5EF4-FFF2-40B4-BE49-F238E27FC236}">
                  <a16:creationId xmlns:a16="http://schemas.microsoft.com/office/drawing/2014/main" id="{A6B1EA81-B303-49E0-A95B-76148D43099E}"/>
                </a:ext>
              </a:extLst>
            </p:cNvPr>
            <p:cNvSpPr txBox="1"/>
            <p:nvPr/>
          </p:nvSpPr>
          <p:spPr>
            <a:xfrm>
              <a:off x="5725241" y="3080781"/>
              <a:ext cx="3757781" cy="400110"/>
            </a:xfrm>
            <a:prstGeom prst="rect">
              <a:avLst/>
            </a:prstGeom>
            <a:noFill/>
          </p:spPr>
          <p:txBody>
            <a:bodyPr wrap="square" rtlCol="0">
              <a:spAutoFit/>
            </a:bodyPr>
            <a:lstStyle/>
            <a:p>
              <a:r>
                <a:rPr lang="en-US" sz="2000">
                  <a:solidFill>
                    <a:srgbClr val="FF0000"/>
                  </a:solidFill>
                  <a:latin typeface="Ink Free" panose="03080402000500000000" pitchFamily="66" charset="0"/>
                </a:rPr>
                <a:t>Prin. of Business, Marketing, Fin.</a:t>
              </a:r>
            </a:p>
          </p:txBody>
        </p:sp>
        <p:sp>
          <p:nvSpPr>
            <p:cNvPr id="10" name="TextBox 9">
              <a:extLst>
                <a:ext uri="{FF2B5EF4-FFF2-40B4-BE49-F238E27FC236}">
                  <a16:creationId xmlns:a16="http://schemas.microsoft.com/office/drawing/2014/main" id="{C1C555BB-8C7B-4A13-8D48-DCACF78844B0}"/>
                </a:ext>
              </a:extLst>
            </p:cNvPr>
            <p:cNvSpPr txBox="1"/>
            <p:nvPr/>
          </p:nvSpPr>
          <p:spPr>
            <a:xfrm>
              <a:off x="5858287" y="2881568"/>
              <a:ext cx="1136084" cy="400110"/>
            </a:xfrm>
            <a:prstGeom prst="rect">
              <a:avLst/>
            </a:prstGeom>
            <a:noFill/>
          </p:spPr>
          <p:txBody>
            <a:bodyPr wrap="square" rtlCol="0">
              <a:spAutoFit/>
            </a:bodyPr>
            <a:lstStyle/>
            <a:p>
              <a:r>
                <a:rPr lang="en-US" sz="2000">
                  <a:solidFill>
                    <a:srgbClr val="FF0000"/>
                  </a:solidFill>
                  <a:latin typeface="Ink Free" panose="03080402000500000000" pitchFamily="66" charset="0"/>
                </a:rPr>
                <a:t>Art 1</a:t>
              </a:r>
            </a:p>
          </p:txBody>
        </p:sp>
        <p:sp>
          <p:nvSpPr>
            <p:cNvPr id="11" name="TextBox 10">
              <a:extLst>
                <a:ext uri="{FF2B5EF4-FFF2-40B4-BE49-F238E27FC236}">
                  <a16:creationId xmlns:a16="http://schemas.microsoft.com/office/drawing/2014/main" id="{BFA49DD6-5CA6-43B6-9096-858AC6CFD6F6}"/>
                </a:ext>
              </a:extLst>
            </p:cNvPr>
            <p:cNvSpPr txBox="1"/>
            <p:nvPr/>
          </p:nvSpPr>
          <p:spPr>
            <a:xfrm>
              <a:off x="5895734" y="2712291"/>
              <a:ext cx="977200" cy="400110"/>
            </a:xfrm>
            <a:prstGeom prst="rect">
              <a:avLst/>
            </a:prstGeom>
            <a:noFill/>
          </p:spPr>
          <p:txBody>
            <a:bodyPr wrap="square" rtlCol="0">
              <a:spAutoFit/>
            </a:bodyPr>
            <a:lstStyle/>
            <a:p>
              <a:r>
                <a:rPr lang="en-US" sz="2000">
                  <a:solidFill>
                    <a:srgbClr val="FF0000"/>
                  </a:solidFill>
                  <a:latin typeface="Ink Free" panose="03080402000500000000" pitchFamily="66" charset="0"/>
                </a:rPr>
                <a:t>PE</a:t>
              </a:r>
            </a:p>
          </p:txBody>
        </p:sp>
      </p:grpSp>
      <p:sp>
        <p:nvSpPr>
          <p:cNvPr id="13" name="TextBox 12">
            <a:extLst>
              <a:ext uri="{FF2B5EF4-FFF2-40B4-BE49-F238E27FC236}">
                <a16:creationId xmlns:a16="http://schemas.microsoft.com/office/drawing/2014/main" id="{8DD90301-15AD-4CF6-BCF7-3B669A0E192B}"/>
              </a:ext>
            </a:extLst>
          </p:cNvPr>
          <p:cNvSpPr txBox="1"/>
          <p:nvPr/>
        </p:nvSpPr>
        <p:spPr>
          <a:xfrm>
            <a:off x="190638" y="3428069"/>
            <a:ext cx="7920090" cy="3539430"/>
          </a:xfrm>
          <a:prstGeom prst="rect">
            <a:avLst/>
          </a:prstGeom>
          <a:noFill/>
        </p:spPr>
        <p:txBody>
          <a:bodyPr wrap="square" lIns="91440" tIns="45720" rIns="91440" bIns="45720" anchor="t">
            <a:spAutoFit/>
          </a:bodyPr>
          <a:lstStyle/>
          <a:p>
            <a:pPr algn="ctr"/>
            <a:r>
              <a:rPr lang="en-US" sz="2800">
                <a:latin typeface="Quire Sans"/>
                <a:cs typeface="Quire Sans"/>
              </a:rPr>
              <a:t>In order of preference, list </a:t>
            </a:r>
            <a:r>
              <a:rPr lang="en-US" sz="2800" i="1">
                <a:latin typeface="Quire Sans"/>
                <a:cs typeface="Quire Sans"/>
              </a:rPr>
              <a:t>at least </a:t>
            </a:r>
            <a:r>
              <a:rPr lang="en-US" sz="2800">
                <a:latin typeface="Quire Sans"/>
                <a:cs typeface="Quire Sans"/>
              </a:rPr>
              <a:t>three alternative courses.  Alternatives are highly suggested in World Languages, Fine Arts, and your Endorsement Pathway.</a:t>
            </a:r>
          </a:p>
          <a:p>
            <a:pPr algn="ctr"/>
            <a:r>
              <a:rPr lang="en-US" sz="2800" b="1">
                <a:latin typeface="Quire Sans"/>
                <a:cs typeface="Quire Sans"/>
              </a:rPr>
              <a:t>IF YOU DO NOT SELECT ALTERNATES, YOUR COUNSELOR WILL SELECT FOR YOU BASED ON COURSE AVAILABILITY AND YOUR GRADUATION REQUIREMENTS. </a:t>
            </a:r>
          </a:p>
        </p:txBody>
      </p:sp>
    </p:spTree>
    <p:extLst>
      <p:ext uri="{BB962C8B-B14F-4D97-AF65-F5344CB8AC3E}">
        <p14:creationId xmlns:p14="http://schemas.microsoft.com/office/powerpoint/2010/main" val="410981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5706AA-2FCD-408E-B9F8-32FCEF93D207}"/>
              </a:ext>
            </a:extLst>
          </p:cNvPr>
          <p:cNvSpPr>
            <a:spLocks noGrp="1"/>
          </p:cNvSpPr>
          <p:nvPr>
            <p:ph type="title"/>
          </p:nvPr>
        </p:nvSpPr>
        <p:spPr>
          <a:xfrm>
            <a:off x="140782" y="177503"/>
            <a:ext cx="4343400" cy="2133598"/>
          </a:xfrm>
        </p:spPr>
        <p:txBody>
          <a:bodyPr>
            <a:noAutofit/>
          </a:bodyPr>
          <a:lstStyle/>
          <a:p>
            <a:r>
              <a:rPr lang="en-US"/>
              <a:t>Course Selection Form- Signatures</a:t>
            </a:r>
          </a:p>
        </p:txBody>
      </p:sp>
      <p:grpSp>
        <p:nvGrpSpPr>
          <p:cNvPr id="5" name="Group 4">
            <a:extLst>
              <a:ext uri="{FF2B5EF4-FFF2-40B4-BE49-F238E27FC236}">
                <a16:creationId xmlns:a16="http://schemas.microsoft.com/office/drawing/2014/main" id="{0C7C5221-74F2-427B-9A67-2715C09C44CF}"/>
              </a:ext>
            </a:extLst>
          </p:cNvPr>
          <p:cNvGrpSpPr/>
          <p:nvPr/>
        </p:nvGrpSpPr>
        <p:grpSpPr>
          <a:xfrm>
            <a:off x="2817812" y="3962400"/>
            <a:ext cx="7983285" cy="2290981"/>
            <a:chOff x="1915186" y="2543174"/>
            <a:chExt cx="7439398" cy="2062381"/>
          </a:xfrm>
        </p:grpSpPr>
        <p:pic>
          <p:nvPicPr>
            <p:cNvPr id="6" name="Picture 5">
              <a:extLst>
                <a:ext uri="{FF2B5EF4-FFF2-40B4-BE49-F238E27FC236}">
                  <a16:creationId xmlns:a16="http://schemas.microsoft.com/office/drawing/2014/main" id="{1AC14A3D-5904-4031-A529-83BBE31F4980}"/>
                </a:ext>
              </a:extLst>
            </p:cNvPr>
            <p:cNvPicPr>
              <a:picLocks noChangeAspect="1"/>
            </p:cNvPicPr>
            <p:nvPr/>
          </p:nvPicPr>
          <p:blipFill>
            <a:blip r:embed="rId2"/>
            <a:stretch>
              <a:fillRect/>
            </a:stretch>
          </p:blipFill>
          <p:spPr>
            <a:xfrm>
              <a:off x="1933775" y="2543174"/>
              <a:ext cx="7295950" cy="2062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9BAE22C8-E9C3-483E-B2BC-ADD670065678}"/>
                </a:ext>
              </a:extLst>
            </p:cNvPr>
            <p:cNvSpPr txBox="1"/>
            <p:nvPr/>
          </p:nvSpPr>
          <p:spPr>
            <a:xfrm>
              <a:off x="4488946" y="2767953"/>
              <a:ext cx="2743200" cy="307777"/>
            </a:xfrm>
            <a:prstGeom prst="rect">
              <a:avLst/>
            </a:prstGeom>
            <a:noFill/>
          </p:spPr>
          <p:txBody>
            <a:bodyPr wrap="square" rtlCol="0">
              <a:spAutoFit/>
            </a:bodyPr>
            <a:lstStyle/>
            <a:p>
              <a:r>
                <a:rPr lang="en-US" sz="1400">
                  <a:solidFill>
                    <a:srgbClr val="FF0000"/>
                  </a:solidFill>
                  <a:latin typeface="Ink Free" panose="03080402000500000000" pitchFamily="66" charset="0"/>
                </a:rPr>
                <a:t>Sally.S1@student.fortbendisd.com</a:t>
              </a:r>
            </a:p>
          </p:txBody>
        </p:sp>
        <p:sp>
          <p:nvSpPr>
            <p:cNvPr id="8" name="TextBox 7">
              <a:extLst>
                <a:ext uri="{FF2B5EF4-FFF2-40B4-BE49-F238E27FC236}">
                  <a16:creationId xmlns:a16="http://schemas.microsoft.com/office/drawing/2014/main" id="{F361C189-506C-4E41-AD3A-9F7E884E2D63}"/>
                </a:ext>
              </a:extLst>
            </p:cNvPr>
            <p:cNvSpPr txBox="1"/>
            <p:nvPr/>
          </p:nvSpPr>
          <p:spPr>
            <a:xfrm>
              <a:off x="7213556" y="2701369"/>
              <a:ext cx="2141028" cy="360186"/>
            </a:xfrm>
            <a:prstGeom prst="rect">
              <a:avLst/>
            </a:prstGeom>
            <a:noFill/>
          </p:spPr>
          <p:txBody>
            <a:bodyPr wrap="square" rtlCol="0">
              <a:spAutoFit/>
            </a:bodyPr>
            <a:lstStyle/>
            <a:p>
              <a:r>
                <a:rPr lang="en-US" sz="2000">
                  <a:solidFill>
                    <a:srgbClr val="FF0000"/>
                  </a:solidFill>
                  <a:latin typeface="Ink Free" panose="03080402000500000000" pitchFamily="66" charset="0"/>
                </a:rPr>
                <a:t>281-327-0116</a:t>
              </a:r>
            </a:p>
          </p:txBody>
        </p:sp>
        <p:sp>
          <p:nvSpPr>
            <p:cNvPr id="9" name="TextBox 8">
              <a:extLst>
                <a:ext uri="{FF2B5EF4-FFF2-40B4-BE49-F238E27FC236}">
                  <a16:creationId xmlns:a16="http://schemas.microsoft.com/office/drawing/2014/main" id="{B3937F2F-0821-4655-9050-1578862A4974}"/>
                </a:ext>
              </a:extLst>
            </p:cNvPr>
            <p:cNvSpPr txBox="1"/>
            <p:nvPr/>
          </p:nvSpPr>
          <p:spPr>
            <a:xfrm>
              <a:off x="7225272" y="3954786"/>
              <a:ext cx="1880375" cy="360186"/>
            </a:xfrm>
            <a:prstGeom prst="rect">
              <a:avLst/>
            </a:prstGeom>
            <a:noFill/>
          </p:spPr>
          <p:txBody>
            <a:bodyPr wrap="square" rtlCol="0">
              <a:spAutoFit/>
            </a:bodyPr>
            <a:lstStyle/>
            <a:p>
              <a:r>
                <a:rPr lang="en-US" sz="2000">
                  <a:solidFill>
                    <a:srgbClr val="FF0000"/>
                  </a:solidFill>
                  <a:latin typeface="Ink Free" panose="03080402000500000000" pitchFamily="66" charset="0"/>
                </a:rPr>
                <a:t>281-327-0116</a:t>
              </a:r>
            </a:p>
          </p:txBody>
        </p:sp>
        <p:sp>
          <p:nvSpPr>
            <p:cNvPr id="10" name="TextBox 9">
              <a:extLst>
                <a:ext uri="{FF2B5EF4-FFF2-40B4-BE49-F238E27FC236}">
                  <a16:creationId xmlns:a16="http://schemas.microsoft.com/office/drawing/2014/main" id="{07FD168B-CDB8-4F43-951E-1F5E52D06941}"/>
                </a:ext>
              </a:extLst>
            </p:cNvPr>
            <p:cNvSpPr txBox="1"/>
            <p:nvPr/>
          </p:nvSpPr>
          <p:spPr>
            <a:xfrm>
              <a:off x="4377053" y="3954786"/>
              <a:ext cx="2711644" cy="415599"/>
            </a:xfrm>
            <a:prstGeom prst="rect">
              <a:avLst/>
            </a:prstGeom>
            <a:noFill/>
          </p:spPr>
          <p:txBody>
            <a:bodyPr wrap="square" rtlCol="0">
              <a:spAutoFit/>
            </a:bodyPr>
            <a:lstStyle/>
            <a:p>
              <a:r>
                <a:rPr lang="en-US">
                  <a:solidFill>
                    <a:srgbClr val="FF0000"/>
                  </a:solidFill>
                  <a:latin typeface="Ink Free" panose="03080402000500000000" pitchFamily="66" charset="0"/>
                </a:rPr>
                <a:t>Sallymom@gmail.com</a:t>
              </a:r>
            </a:p>
          </p:txBody>
        </p:sp>
        <p:sp>
          <p:nvSpPr>
            <p:cNvPr id="11" name="TextBox 10">
              <a:extLst>
                <a:ext uri="{FF2B5EF4-FFF2-40B4-BE49-F238E27FC236}">
                  <a16:creationId xmlns:a16="http://schemas.microsoft.com/office/drawing/2014/main" id="{C28AAE2D-3ABA-4D25-8AE4-593B279E59BC}"/>
                </a:ext>
              </a:extLst>
            </p:cNvPr>
            <p:cNvSpPr txBox="1"/>
            <p:nvPr/>
          </p:nvSpPr>
          <p:spPr>
            <a:xfrm>
              <a:off x="1915186" y="2703428"/>
              <a:ext cx="2448900" cy="415599"/>
            </a:xfrm>
            <a:prstGeom prst="rect">
              <a:avLst/>
            </a:prstGeom>
            <a:noFill/>
          </p:spPr>
          <p:txBody>
            <a:bodyPr wrap="square" rtlCol="0">
              <a:spAutoFit/>
            </a:bodyPr>
            <a:lstStyle/>
            <a:p>
              <a:r>
                <a:rPr lang="en-US">
                  <a:solidFill>
                    <a:srgbClr val="FF0000"/>
                  </a:solidFill>
                  <a:latin typeface="Segoe Script" panose="030B0504020000000003" pitchFamily="66" charset="0"/>
                </a:rPr>
                <a:t>Sally Smith</a:t>
              </a:r>
            </a:p>
          </p:txBody>
        </p:sp>
        <p:sp>
          <p:nvSpPr>
            <p:cNvPr id="12" name="TextBox 11">
              <a:extLst>
                <a:ext uri="{FF2B5EF4-FFF2-40B4-BE49-F238E27FC236}">
                  <a16:creationId xmlns:a16="http://schemas.microsoft.com/office/drawing/2014/main" id="{547848E3-A9F3-420E-A014-17A461E5F8C3}"/>
                </a:ext>
              </a:extLst>
            </p:cNvPr>
            <p:cNvSpPr txBox="1"/>
            <p:nvPr/>
          </p:nvSpPr>
          <p:spPr>
            <a:xfrm>
              <a:off x="2041185" y="3877842"/>
              <a:ext cx="1692226" cy="523220"/>
            </a:xfrm>
            <a:prstGeom prst="rect">
              <a:avLst/>
            </a:prstGeom>
            <a:noFill/>
          </p:spPr>
          <p:txBody>
            <a:bodyPr wrap="square" rtlCol="0">
              <a:spAutoFit/>
            </a:bodyPr>
            <a:lstStyle/>
            <a:p>
              <a:r>
                <a:rPr lang="en-US" sz="2800">
                  <a:solidFill>
                    <a:srgbClr val="FF0000"/>
                  </a:solidFill>
                  <a:latin typeface="Freestyle Script" panose="030804020302050B0404" pitchFamily="66" charset="0"/>
                </a:rPr>
                <a:t>Susan Smith</a:t>
              </a:r>
            </a:p>
          </p:txBody>
        </p:sp>
      </p:grpSp>
      <p:sp>
        <p:nvSpPr>
          <p:cNvPr id="13" name="TextBox 12">
            <a:extLst>
              <a:ext uri="{FF2B5EF4-FFF2-40B4-BE49-F238E27FC236}">
                <a16:creationId xmlns:a16="http://schemas.microsoft.com/office/drawing/2014/main" id="{5E0DF74D-6A1A-463D-ABDA-9DE0F3E39ABE}"/>
              </a:ext>
            </a:extLst>
          </p:cNvPr>
          <p:cNvSpPr txBox="1"/>
          <p:nvPr/>
        </p:nvSpPr>
        <p:spPr>
          <a:xfrm>
            <a:off x="4873449" y="175958"/>
            <a:ext cx="6371304" cy="3046988"/>
          </a:xfrm>
          <a:prstGeom prst="rect">
            <a:avLst/>
          </a:prstGeom>
          <a:noFill/>
        </p:spPr>
        <p:txBody>
          <a:bodyPr wrap="square" lIns="91440" tIns="45720" rIns="91440" bIns="45720" rtlCol="0" anchor="t">
            <a:spAutoFit/>
          </a:bodyPr>
          <a:lstStyle/>
          <a:p>
            <a:pPr algn="ctr"/>
            <a:r>
              <a:rPr lang="en-US" sz="3200">
                <a:latin typeface="Quire Sans"/>
                <a:cs typeface="Quire Sans"/>
              </a:rPr>
              <a:t>Please make sure you sign your Course Selection Sheet and get your parent to sign.  Course Selection Sheets will not be accepted without a parent signature.</a:t>
            </a:r>
          </a:p>
        </p:txBody>
      </p:sp>
    </p:spTree>
    <p:extLst>
      <p:ext uri="{BB962C8B-B14F-4D97-AF65-F5344CB8AC3E}">
        <p14:creationId xmlns:p14="http://schemas.microsoft.com/office/powerpoint/2010/main" val="42917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41878-DAF0-4F7D-854C-E2AB9346AE89}"/>
              </a:ext>
            </a:extLst>
          </p:cNvPr>
          <p:cNvSpPr>
            <a:spLocks noGrp="1"/>
          </p:cNvSpPr>
          <p:nvPr>
            <p:ph type="title"/>
          </p:nvPr>
        </p:nvSpPr>
        <p:spPr>
          <a:xfrm>
            <a:off x="2717522" y="529115"/>
            <a:ext cx="8763002" cy="990600"/>
          </a:xfrm>
        </p:spPr>
        <p:txBody>
          <a:bodyPr/>
          <a:lstStyle/>
          <a:p>
            <a:r>
              <a:rPr lang="en-US" sz="4400">
                <a:solidFill>
                  <a:schemeClr val="accent4"/>
                </a:solidFill>
              </a:rPr>
              <a:t>Sample 9</a:t>
            </a:r>
            <a:r>
              <a:rPr lang="en-US" sz="4400" baseline="30000">
                <a:solidFill>
                  <a:schemeClr val="accent4"/>
                </a:solidFill>
              </a:rPr>
              <a:t>th</a:t>
            </a:r>
            <a:r>
              <a:rPr lang="en-US" sz="4400">
                <a:solidFill>
                  <a:schemeClr val="accent4"/>
                </a:solidFill>
              </a:rPr>
              <a:t> Grade Schedule</a:t>
            </a:r>
          </a:p>
        </p:txBody>
      </p:sp>
      <p:sp>
        <p:nvSpPr>
          <p:cNvPr id="3" name="Content Placeholder 2">
            <a:extLst>
              <a:ext uri="{FF2B5EF4-FFF2-40B4-BE49-F238E27FC236}">
                <a16:creationId xmlns:a16="http://schemas.microsoft.com/office/drawing/2014/main" id="{EF0F7F25-36E5-4B34-8FFE-56572387F242}"/>
              </a:ext>
            </a:extLst>
          </p:cNvPr>
          <p:cNvSpPr>
            <a:spLocks noGrp="1"/>
          </p:cNvSpPr>
          <p:nvPr>
            <p:ph idx="10"/>
          </p:nvPr>
        </p:nvSpPr>
        <p:spPr>
          <a:xfrm>
            <a:off x="2236476" y="1515831"/>
            <a:ext cx="8763002" cy="4470400"/>
          </a:xfrm>
        </p:spPr>
        <p:txBody>
          <a:bodyPr vert="horz" lIns="121899" tIns="60949" rIns="121899" bIns="60949" rtlCol="0" anchor="t">
            <a:noAutofit/>
          </a:bodyPr>
          <a:lstStyle/>
          <a:p>
            <a:pPr marL="0" indent="0">
              <a:buNone/>
            </a:pPr>
            <a:r>
              <a:rPr lang="en-US" sz="3200"/>
              <a:t>1. English 1</a:t>
            </a:r>
            <a:endParaRPr lang="en-US" sz="3200">
              <a:cs typeface="Quire Sans"/>
            </a:endParaRPr>
          </a:p>
          <a:p>
            <a:pPr marL="0" indent="0">
              <a:buNone/>
            </a:pPr>
            <a:r>
              <a:rPr lang="en-US" sz="3200"/>
              <a:t>2. Algebra AAC</a:t>
            </a:r>
            <a:endParaRPr lang="en-US" sz="3200">
              <a:cs typeface="Quire Sans"/>
            </a:endParaRPr>
          </a:p>
          <a:p>
            <a:pPr marL="0" indent="0">
              <a:buNone/>
            </a:pPr>
            <a:r>
              <a:rPr lang="en-US" sz="3200"/>
              <a:t>3. Biology AAC</a:t>
            </a:r>
            <a:endParaRPr lang="en-US" sz="3200">
              <a:cs typeface="Quire Sans"/>
            </a:endParaRPr>
          </a:p>
          <a:p>
            <a:pPr marL="0" indent="0">
              <a:buNone/>
            </a:pPr>
            <a:r>
              <a:rPr lang="en-US" sz="3200"/>
              <a:t>4. World Geography</a:t>
            </a:r>
            <a:endParaRPr lang="en-US" sz="3200">
              <a:cs typeface="Quire Sans"/>
            </a:endParaRPr>
          </a:p>
          <a:p>
            <a:pPr marL="0" indent="0">
              <a:buNone/>
            </a:pPr>
            <a:r>
              <a:rPr lang="en-US" sz="3200"/>
              <a:t>5. Principles of Health Science</a:t>
            </a:r>
            <a:endParaRPr lang="en-US" sz="3200">
              <a:cs typeface="Quire Sans"/>
            </a:endParaRPr>
          </a:p>
          <a:p>
            <a:pPr marL="0" indent="0">
              <a:buNone/>
            </a:pPr>
            <a:r>
              <a:rPr lang="en-US" sz="3200"/>
              <a:t>6. Spanish 1</a:t>
            </a:r>
            <a:endParaRPr lang="en-US" sz="3200">
              <a:cs typeface="Quire Sans"/>
            </a:endParaRPr>
          </a:p>
          <a:p>
            <a:pPr marL="0" indent="0">
              <a:buNone/>
            </a:pPr>
            <a:r>
              <a:rPr lang="en-US" sz="3200"/>
              <a:t>7. PE</a:t>
            </a:r>
          </a:p>
        </p:txBody>
      </p:sp>
    </p:spTree>
    <p:extLst>
      <p:ext uri="{BB962C8B-B14F-4D97-AF65-F5344CB8AC3E}">
        <p14:creationId xmlns:p14="http://schemas.microsoft.com/office/powerpoint/2010/main" val="276862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ABA26D-B50B-A074-4373-917C152C020D}"/>
              </a:ext>
            </a:extLst>
          </p:cNvPr>
          <p:cNvSpPr txBox="1"/>
          <p:nvPr/>
        </p:nvSpPr>
        <p:spPr>
          <a:xfrm>
            <a:off x="270164" y="91049"/>
            <a:ext cx="3888881" cy="1569660"/>
          </a:xfrm>
          <a:prstGeom prst="rect">
            <a:avLst/>
          </a:prstGeom>
          <a:noFill/>
        </p:spPr>
        <p:txBody>
          <a:bodyPr wrap="square">
            <a:spAutoFit/>
          </a:bodyPr>
          <a:lstStyle/>
          <a:p>
            <a:r>
              <a:rPr kumimoji="0" lang="en-US" sz="3200" b="1" i="0" u="none" strike="noStrike" kern="1200" cap="none" spc="-50" normalizeH="0" baseline="0" noProof="0">
                <a:ln>
                  <a:noFill/>
                </a:ln>
                <a:solidFill>
                  <a:srgbClr val="373545"/>
                </a:solidFill>
                <a:effectLst/>
                <a:uLnTx/>
                <a:uFillTx/>
                <a:latin typeface="Century Schoolbook" panose="02040604050505020304"/>
                <a:ea typeface="+mn-ea"/>
                <a:cs typeface="+mn-cs"/>
              </a:rPr>
              <a:t>James Reese Career and Technical Center</a:t>
            </a:r>
            <a:endParaRPr lang="en-US" sz="1400"/>
          </a:p>
        </p:txBody>
      </p:sp>
      <p:pic>
        <p:nvPicPr>
          <p:cNvPr id="4" name="Picture 3" descr="A building with a roof and a sign&#10;&#10;AI-generated content may be incorrect.">
            <a:extLst>
              <a:ext uri="{FF2B5EF4-FFF2-40B4-BE49-F238E27FC236}">
                <a16:creationId xmlns:a16="http://schemas.microsoft.com/office/drawing/2014/main" id="{7B70F940-439F-AEBF-8EB9-F6B6F78EE760}"/>
              </a:ext>
            </a:extLst>
          </p:cNvPr>
          <p:cNvPicPr>
            <a:picLocks noChangeAspect="1"/>
          </p:cNvPicPr>
          <p:nvPr/>
        </p:nvPicPr>
        <p:blipFill>
          <a:blip r:embed="rId2"/>
          <a:stretch>
            <a:fillRect/>
          </a:stretch>
        </p:blipFill>
        <p:spPr>
          <a:xfrm>
            <a:off x="5161935" y="201881"/>
            <a:ext cx="5643857" cy="3174670"/>
          </a:xfrm>
          <a:prstGeom prst="rect">
            <a:avLst/>
          </a:prstGeom>
          <a:ln w="38100">
            <a:solidFill>
              <a:schemeClr val="tx1"/>
            </a:solidFill>
          </a:ln>
        </p:spPr>
      </p:pic>
      <p:pic>
        <p:nvPicPr>
          <p:cNvPr id="5" name="Picture 4">
            <a:extLst>
              <a:ext uri="{FF2B5EF4-FFF2-40B4-BE49-F238E27FC236}">
                <a16:creationId xmlns:a16="http://schemas.microsoft.com/office/drawing/2014/main" id="{F3210548-456D-E4DB-84B9-E59162ACCF7C}"/>
              </a:ext>
            </a:extLst>
          </p:cNvPr>
          <p:cNvPicPr>
            <a:picLocks noChangeAspect="1"/>
          </p:cNvPicPr>
          <p:nvPr/>
        </p:nvPicPr>
        <p:blipFill>
          <a:blip r:embed="rId3"/>
          <a:stretch>
            <a:fillRect/>
          </a:stretch>
        </p:blipFill>
        <p:spPr>
          <a:xfrm>
            <a:off x="151535" y="1771541"/>
            <a:ext cx="4836882" cy="3563553"/>
          </a:xfrm>
          <a:prstGeom prst="rect">
            <a:avLst/>
          </a:prstGeom>
          <a:ln w="38100">
            <a:solidFill>
              <a:schemeClr val="tx1"/>
            </a:solidFill>
          </a:ln>
        </p:spPr>
      </p:pic>
      <p:sp>
        <p:nvSpPr>
          <p:cNvPr id="8" name="TextBox 7">
            <a:extLst>
              <a:ext uri="{FF2B5EF4-FFF2-40B4-BE49-F238E27FC236}">
                <a16:creationId xmlns:a16="http://schemas.microsoft.com/office/drawing/2014/main" id="{8DB6CCC4-D3BE-4323-6B52-0093B5AF0899}"/>
              </a:ext>
            </a:extLst>
          </p:cNvPr>
          <p:cNvSpPr txBox="1"/>
          <p:nvPr/>
        </p:nvSpPr>
        <p:spPr>
          <a:xfrm>
            <a:off x="5705824" y="3688210"/>
            <a:ext cx="4556077" cy="2862322"/>
          </a:xfrm>
          <a:prstGeom prst="rect">
            <a:avLst/>
          </a:prstGeom>
          <a:noFill/>
        </p:spPr>
        <p:txBody>
          <a:bodyPr wrap="square" rtlCol="0">
            <a:spAutoFit/>
          </a:bodyPr>
          <a:lstStyle/>
          <a:p>
            <a:pPr algn="ctr"/>
            <a:r>
              <a:rPr lang="en-US" sz="2000">
                <a:solidFill>
                  <a:schemeClr val="bg1"/>
                </a:solidFill>
              </a:rPr>
              <a:t>If you plan to apply for a Reese Center course, </a:t>
            </a:r>
            <a:r>
              <a:rPr lang="en-US" sz="2000" b="1">
                <a:solidFill>
                  <a:schemeClr val="bg1"/>
                </a:solidFill>
              </a:rPr>
              <a:t>DO NOT </a:t>
            </a:r>
            <a:r>
              <a:rPr lang="en-US" sz="2000">
                <a:solidFill>
                  <a:schemeClr val="bg1"/>
                </a:solidFill>
              </a:rPr>
              <a:t>add this on your course selection sheet or in </a:t>
            </a:r>
            <a:r>
              <a:rPr lang="en-US" sz="2000" err="1">
                <a:solidFill>
                  <a:schemeClr val="bg1"/>
                </a:solidFill>
              </a:rPr>
              <a:t>SchoolLinks</a:t>
            </a:r>
            <a:r>
              <a:rPr lang="en-US" sz="2000">
                <a:solidFill>
                  <a:schemeClr val="bg1"/>
                </a:solidFill>
              </a:rPr>
              <a:t>. Please add courses that you will take if you do not get accepted. Counselors will add Reese courses to your schedule when we are provided the students that have been accepted.</a:t>
            </a:r>
          </a:p>
        </p:txBody>
      </p:sp>
    </p:spTree>
    <p:extLst>
      <p:ext uri="{BB962C8B-B14F-4D97-AF65-F5344CB8AC3E}">
        <p14:creationId xmlns:p14="http://schemas.microsoft.com/office/powerpoint/2010/main" val="3468989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25362D-940F-43EE-9C84-CEA52F98F173}"/>
              </a:ext>
            </a:extLst>
          </p:cNvPr>
          <p:cNvSpPr>
            <a:spLocks noGrp="1"/>
          </p:cNvSpPr>
          <p:nvPr>
            <p:ph type="title"/>
          </p:nvPr>
        </p:nvSpPr>
        <p:spPr>
          <a:xfrm>
            <a:off x="257176" y="409977"/>
            <a:ext cx="4267200" cy="2133598"/>
          </a:xfrm>
        </p:spPr>
        <p:txBody>
          <a:bodyPr>
            <a:normAutofit fontScale="90000"/>
          </a:bodyPr>
          <a:lstStyle/>
          <a:p>
            <a:r>
              <a:rPr lang="en-US">
                <a:solidFill>
                  <a:schemeClr val="accent3"/>
                </a:solidFill>
              </a:rPr>
              <a:t>AVID-Advancement Via Individual Determination</a:t>
            </a:r>
          </a:p>
        </p:txBody>
      </p:sp>
      <p:pic>
        <p:nvPicPr>
          <p:cNvPr id="5" name="Picture 4">
            <a:extLst>
              <a:ext uri="{FF2B5EF4-FFF2-40B4-BE49-F238E27FC236}">
                <a16:creationId xmlns:a16="http://schemas.microsoft.com/office/drawing/2014/main" id="{9AFC03A9-1F27-D2DE-49D6-002CFE54B43F}"/>
              </a:ext>
            </a:extLst>
          </p:cNvPr>
          <p:cNvPicPr>
            <a:picLocks noChangeAspect="1"/>
          </p:cNvPicPr>
          <p:nvPr/>
        </p:nvPicPr>
        <p:blipFill>
          <a:blip r:embed="rId2"/>
          <a:stretch>
            <a:fillRect/>
          </a:stretch>
        </p:blipFill>
        <p:spPr>
          <a:xfrm>
            <a:off x="5607885" y="409977"/>
            <a:ext cx="4306408" cy="6176296"/>
          </a:xfrm>
          <a:prstGeom prst="rect">
            <a:avLst/>
          </a:prstGeom>
          <a:ln w="57150">
            <a:solidFill>
              <a:schemeClr val="tx1"/>
            </a:solidFill>
          </a:ln>
        </p:spPr>
      </p:pic>
    </p:spTree>
    <p:extLst>
      <p:ext uri="{BB962C8B-B14F-4D97-AF65-F5344CB8AC3E}">
        <p14:creationId xmlns:p14="http://schemas.microsoft.com/office/powerpoint/2010/main" val="406592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CF25D8-462F-8B4A-8D99-662B5C3FFDE9}"/>
              </a:ext>
            </a:extLst>
          </p:cNvPr>
          <p:cNvSpPr>
            <a:spLocks noGrp="1"/>
          </p:cNvSpPr>
          <p:nvPr>
            <p:ph type="body" sz="quarter" idx="11"/>
          </p:nvPr>
        </p:nvSpPr>
        <p:spPr>
          <a:xfrm>
            <a:off x="4730996" y="2418494"/>
            <a:ext cx="2438400" cy="533400"/>
          </a:xfrm>
        </p:spPr>
        <p:txBody>
          <a:bodyPr>
            <a:normAutofit fontScale="70000" lnSpcReduction="20000"/>
          </a:bodyPr>
          <a:lstStyle/>
          <a:p>
            <a:pPr marL="0" indent="0">
              <a:buClr>
                <a:schemeClr val="bg1"/>
              </a:buClr>
              <a:buNone/>
            </a:pPr>
            <a:r>
              <a:rPr lang="en-US" sz="2400" b="1">
                <a:latin typeface="+mj-lt"/>
                <a:ea typeface="GungsuhChe" panose="020B0503020000020004" pitchFamily="49" charset="-127"/>
              </a:rPr>
              <a:t>Ms. Thomas: A-Blu</a:t>
            </a:r>
          </a:p>
          <a:p>
            <a:pPr marL="0" indent="0">
              <a:buClr>
                <a:schemeClr val="bg1"/>
              </a:buClr>
              <a:buNone/>
            </a:pPr>
            <a:endParaRPr lang="en-US"/>
          </a:p>
        </p:txBody>
      </p:sp>
      <p:sp>
        <p:nvSpPr>
          <p:cNvPr id="5" name="Title 4">
            <a:extLst>
              <a:ext uri="{FF2B5EF4-FFF2-40B4-BE49-F238E27FC236}">
                <a16:creationId xmlns:a16="http://schemas.microsoft.com/office/drawing/2014/main" id="{D299D361-319F-4BC4-81C4-F32BBF7A4FB8}"/>
              </a:ext>
            </a:extLst>
          </p:cNvPr>
          <p:cNvSpPr>
            <a:spLocks noGrp="1"/>
          </p:cNvSpPr>
          <p:nvPr>
            <p:ph type="title"/>
          </p:nvPr>
        </p:nvSpPr>
        <p:spPr>
          <a:xfrm>
            <a:off x="-28858" y="165587"/>
            <a:ext cx="4562693" cy="2105260"/>
          </a:xfrm>
        </p:spPr>
        <p:txBody>
          <a:bodyPr>
            <a:noAutofit/>
          </a:bodyPr>
          <a:lstStyle/>
          <a:p>
            <a:r>
              <a:rPr lang="en-US" sz="5800">
                <a:solidFill>
                  <a:schemeClr val="bg1">
                    <a:lumMod val="50000"/>
                  </a:schemeClr>
                </a:solidFill>
              </a:rPr>
              <a:t>Travis Counselors</a:t>
            </a:r>
          </a:p>
        </p:txBody>
      </p:sp>
      <p:pic>
        <p:nvPicPr>
          <p:cNvPr id="1026" name="Picture 2">
            <a:extLst>
              <a:ext uri="{FF2B5EF4-FFF2-40B4-BE49-F238E27FC236}">
                <a16:creationId xmlns:a16="http://schemas.microsoft.com/office/drawing/2014/main" id="{DD4406E6-E36E-F2C5-4CC0-6A9807DB9BBD}"/>
              </a:ext>
            </a:extLst>
          </p:cNvPr>
          <p:cNvPicPr>
            <a:picLocks noChangeAspect="1" noChangeArrowheads="1"/>
          </p:cNvPicPr>
          <p:nvPr/>
        </p:nvPicPr>
        <p:blipFill rotWithShape="1">
          <a:blip r:embed="rId3"/>
          <a:srcRect l="7258" t="29221"/>
          <a:stretch>
            <a:fillRect/>
          </a:stretch>
        </p:blipFill>
        <p:spPr bwMode="auto">
          <a:xfrm>
            <a:off x="5127262" y="4093424"/>
            <a:ext cx="1472565" cy="1685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FD95FB0-30A8-1DBB-E130-F5A5215D14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51"/>
          <a:stretch/>
        </p:blipFill>
        <p:spPr bwMode="auto">
          <a:xfrm>
            <a:off x="405912" y="4185781"/>
            <a:ext cx="1472565" cy="1683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6963B15-CC41-4349-182F-A74C9AFC2EC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271"/>
          <a:stretch/>
        </p:blipFill>
        <p:spPr bwMode="auto">
          <a:xfrm>
            <a:off x="7226576" y="124109"/>
            <a:ext cx="1498423" cy="17127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4DEBFB8-6140-AD91-5498-B67E98E443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494"/>
          <a:stretch/>
        </p:blipFill>
        <p:spPr bwMode="auto">
          <a:xfrm>
            <a:off x="9492169" y="458936"/>
            <a:ext cx="1413522" cy="1708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2599072-37B0-5B50-04D6-D11E2F1B01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9873" y="3582914"/>
            <a:ext cx="1472565" cy="1833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C265728-C316-10B5-8749-E798AE263C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500"/>
          <a:stretch/>
        </p:blipFill>
        <p:spPr bwMode="auto">
          <a:xfrm>
            <a:off x="7224015" y="3056532"/>
            <a:ext cx="1548925" cy="1710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23FFE1-DA72-C248-F862-78BD79FD673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6250"/>
          <a:stretch/>
        </p:blipFill>
        <p:spPr bwMode="auto">
          <a:xfrm>
            <a:off x="9397128" y="3847440"/>
            <a:ext cx="1461143" cy="16990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4FDCB3BD-FDFC-5D8C-6EC5-F93A998BBB32}"/>
              </a:ext>
            </a:extLst>
          </p:cNvPr>
          <p:cNvSpPr txBox="1">
            <a:spLocks/>
          </p:cNvSpPr>
          <p:nvPr/>
        </p:nvSpPr>
        <p:spPr>
          <a:xfrm>
            <a:off x="9168132" y="2248539"/>
            <a:ext cx="2438400" cy="533400"/>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Font typeface="Arial" pitchFamily="34" charset="0"/>
              <a:buNone/>
            </a:pPr>
            <a:r>
              <a:rPr lang="en-US" sz="1700" b="1">
                <a:latin typeface="+mj-lt"/>
              </a:rPr>
              <a:t>Ms. Sims: Dr-Hen</a:t>
            </a:r>
          </a:p>
          <a:p>
            <a:pPr marL="0" indent="0">
              <a:buFont typeface="Arial" pitchFamily="34" charset="0"/>
              <a:buNone/>
            </a:pPr>
            <a:endParaRPr lang="en-US"/>
          </a:p>
        </p:txBody>
      </p:sp>
      <p:sp>
        <p:nvSpPr>
          <p:cNvPr id="6" name="Text Placeholder 2">
            <a:extLst>
              <a:ext uri="{FF2B5EF4-FFF2-40B4-BE49-F238E27FC236}">
                <a16:creationId xmlns:a16="http://schemas.microsoft.com/office/drawing/2014/main" id="{141725B3-499B-96D1-857B-75B0B8254CCE}"/>
              </a:ext>
            </a:extLst>
          </p:cNvPr>
          <p:cNvSpPr txBox="1">
            <a:spLocks/>
          </p:cNvSpPr>
          <p:nvPr/>
        </p:nvSpPr>
        <p:spPr>
          <a:xfrm>
            <a:off x="6907465" y="4817058"/>
            <a:ext cx="2438400" cy="533400"/>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Font typeface="Arial" pitchFamily="34" charset="0"/>
              <a:buNone/>
            </a:pPr>
            <a:r>
              <a:rPr lang="en-US" sz="1700" b="1">
                <a:latin typeface="+mj-lt"/>
              </a:rPr>
              <a:t>Mr. Chiu: Poo-Ste</a:t>
            </a:r>
            <a:endParaRPr lang="en-US" sz="1700">
              <a:latin typeface="+mj-lt"/>
            </a:endParaRPr>
          </a:p>
        </p:txBody>
      </p:sp>
      <p:sp>
        <p:nvSpPr>
          <p:cNvPr id="7" name="Text Placeholder 2">
            <a:extLst>
              <a:ext uri="{FF2B5EF4-FFF2-40B4-BE49-F238E27FC236}">
                <a16:creationId xmlns:a16="http://schemas.microsoft.com/office/drawing/2014/main" id="{BB430B5F-E72D-BBCC-027E-BB88DC74DE68}"/>
              </a:ext>
            </a:extLst>
          </p:cNvPr>
          <p:cNvSpPr txBox="1">
            <a:spLocks/>
          </p:cNvSpPr>
          <p:nvPr/>
        </p:nvSpPr>
        <p:spPr>
          <a:xfrm>
            <a:off x="8670257" y="5596293"/>
            <a:ext cx="2914886" cy="533400"/>
          </a:xfrm>
          <a:prstGeom prst="rect">
            <a:avLst/>
          </a:prstGeom>
        </p:spPr>
        <p:txBody>
          <a:bodyPr vert="horz" lIns="121899" tIns="60949" rIns="121899" bIns="60949" rtlCol="0">
            <a:normAutofit fontScale="70000" lnSpcReduction="20000"/>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Font typeface="Arial" pitchFamily="34" charset="0"/>
              <a:buNone/>
            </a:pPr>
            <a:r>
              <a:rPr lang="en-US" sz="2400" b="1">
                <a:latin typeface="+mj-lt"/>
              </a:rPr>
              <a:t>Ms. Stephenson: Sto-Z</a:t>
            </a:r>
          </a:p>
          <a:p>
            <a:pPr marL="0" indent="0">
              <a:buFont typeface="Arial" pitchFamily="34" charset="0"/>
              <a:buNone/>
            </a:pPr>
            <a:endParaRPr lang="en-US"/>
          </a:p>
        </p:txBody>
      </p:sp>
      <p:sp>
        <p:nvSpPr>
          <p:cNvPr id="8" name="Text Placeholder 2">
            <a:extLst>
              <a:ext uri="{FF2B5EF4-FFF2-40B4-BE49-F238E27FC236}">
                <a16:creationId xmlns:a16="http://schemas.microsoft.com/office/drawing/2014/main" id="{65EAD261-8DB3-DCAA-919D-7CB12463BDE2}"/>
              </a:ext>
            </a:extLst>
          </p:cNvPr>
          <p:cNvSpPr txBox="1">
            <a:spLocks/>
          </p:cNvSpPr>
          <p:nvPr/>
        </p:nvSpPr>
        <p:spPr>
          <a:xfrm>
            <a:off x="4721065" y="5779181"/>
            <a:ext cx="2346049" cy="583963"/>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Font typeface="Arial" pitchFamily="34" charset="0"/>
              <a:buNone/>
            </a:pPr>
            <a:r>
              <a:rPr lang="en-US" sz="1800" b="1">
                <a:latin typeface="+mj-lt"/>
              </a:rPr>
              <a:t>Dr. King: </a:t>
            </a:r>
            <a:r>
              <a:rPr lang="en-US" sz="1700" b="1">
                <a:latin typeface="+mj-lt"/>
              </a:rPr>
              <a:t>Mos-Pol</a:t>
            </a:r>
          </a:p>
          <a:p>
            <a:pPr marL="0" indent="0">
              <a:buFont typeface="Arial" pitchFamily="34" charset="0"/>
              <a:buNone/>
            </a:pPr>
            <a:endParaRPr lang="en-US"/>
          </a:p>
        </p:txBody>
      </p:sp>
      <p:sp>
        <p:nvSpPr>
          <p:cNvPr id="9" name="Text Placeholder 2">
            <a:extLst>
              <a:ext uri="{FF2B5EF4-FFF2-40B4-BE49-F238E27FC236}">
                <a16:creationId xmlns:a16="http://schemas.microsoft.com/office/drawing/2014/main" id="{10350946-346C-63EB-FF43-2CAD60EC81BE}"/>
              </a:ext>
            </a:extLst>
          </p:cNvPr>
          <p:cNvSpPr txBox="1">
            <a:spLocks/>
          </p:cNvSpPr>
          <p:nvPr/>
        </p:nvSpPr>
        <p:spPr>
          <a:xfrm>
            <a:off x="2313247" y="5512481"/>
            <a:ext cx="2438400" cy="533400"/>
          </a:xfrm>
          <a:prstGeom prst="rect">
            <a:avLst/>
          </a:prstGeom>
        </p:spPr>
        <p:txBody>
          <a:bodyPr vert="horz" lIns="121899" tIns="60949" rIns="121899" bIns="60949" rtlCol="0">
            <a:normAutofit fontScale="70000" lnSpcReduction="20000"/>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Font typeface="Arial" pitchFamily="34" charset="0"/>
              <a:buNone/>
            </a:pPr>
            <a:r>
              <a:rPr lang="en-US" sz="2400" b="1">
                <a:latin typeface="+mj-lt"/>
              </a:rPr>
              <a:t>Ms. Clark: Ki-Mor</a:t>
            </a:r>
          </a:p>
          <a:p>
            <a:pPr marL="0" indent="0">
              <a:buFont typeface="Arial" pitchFamily="34" charset="0"/>
              <a:buNone/>
            </a:pPr>
            <a:endParaRPr lang="en-US"/>
          </a:p>
        </p:txBody>
      </p:sp>
      <p:sp>
        <p:nvSpPr>
          <p:cNvPr id="10" name="Text Placeholder 2">
            <a:extLst>
              <a:ext uri="{FF2B5EF4-FFF2-40B4-BE49-F238E27FC236}">
                <a16:creationId xmlns:a16="http://schemas.microsoft.com/office/drawing/2014/main" id="{A8AFDE32-515A-75A8-5A3B-3A822F87604F}"/>
              </a:ext>
            </a:extLst>
          </p:cNvPr>
          <p:cNvSpPr txBox="1">
            <a:spLocks/>
          </p:cNvSpPr>
          <p:nvPr/>
        </p:nvSpPr>
        <p:spPr>
          <a:xfrm>
            <a:off x="-28858" y="5862993"/>
            <a:ext cx="2604464" cy="705439"/>
          </a:xfrm>
          <a:prstGeom prst="rect">
            <a:avLst/>
          </a:prstGeom>
        </p:spPr>
        <p:txBody>
          <a:bodyPr vert="horz" lIns="121899" tIns="60949" rIns="121899" bIns="60949" rtlCol="0">
            <a:norm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Font typeface="Arial" pitchFamily="34" charset="0"/>
              <a:buNone/>
            </a:pPr>
            <a:r>
              <a:rPr lang="en-US" sz="1400" b="1">
                <a:latin typeface="+mj-lt"/>
              </a:rPr>
              <a:t>Ms. Westmoreland: Her-Kh (Lead Counselor)</a:t>
            </a:r>
            <a:endParaRPr lang="en-US" sz="1200">
              <a:latin typeface="+mj-lt"/>
            </a:endParaRPr>
          </a:p>
        </p:txBody>
      </p:sp>
      <p:sp>
        <p:nvSpPr>
          <p:cNvPr id="11" name="Text Placeholder 2">
            <a:extLst>
              <a:ext uri="{FF2B5EF4-FFF2-40B4-BE49-F238E27FC236}">
                <a16:creationId xmlns:a16="http://schemas.microsoft.com/office/drawing/2014/main" id="{76A2CFAA-DE9C-72F0-1277-DA8CFD51946A}"/>
              </a:ext>
            </a:extLst>
          </p:cNvPr>
          <p:cNvSpPr txBox="1">
            <a:spLocks/>
          </p:cNvSpPr>
          <p:nvPr/>
        </p:nvSpPr>
        <p:spPr>
          <a:xfrm>
            <a:off x="6756588" y="1929919"/>
            <a:ext cx="2438400" cy="533400"/>
          </a:xfrm>
          <a:prstGeom prst="rect">
            <a:avLst/>
          </a:prstGeom>
        </p:spPr>
        <p:txBody>
          <a:bodyPr vert="horz" lIns="121899" tIns="60949" rIns="121899" bIns="60949" rtlCol="0">
            <a:normAutofit fontScale="70000" lnSpcReduction="20000"/>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Font typeface="Arial" pitchFamily="34" charset="0"/>
              <a:buNone/>
            </a:pPr>
            <a:r>
              <a:rPr lang="en-US" sz="2400" b="1">
                <a:latin typeface="+mj-lt"/>
              </a:rPr>
              <a:t>Mr. McCray: Bo-Do</a:t>
            </a:r>
          </a:p>
          <a:p>
            <a:pPr marL="0" indent="0">
              <a:buFont typeface="Arial" pitchFamily="34" charset="0"/>
              <a:buNone/>
            </a:pPr>
            <a:endParaRPr lang="en-US"/>
          </a:p>
        </p:txBody>
      </p:sp>
      <p:pic>
        <p:nvPicPr>
          <p:cNvPr id="12" name="Picture 2">
            <a:extLst>
              <a:ext uri="{FF2B5EF4-FFF2-40B4-BE49-F238E27FC236}">
                <a16:creationId xmlns:a16="http://schemas.microsoft.com/office/drawing/2014/main" id="{9A4F2296-B652-A911-13A6-F2FD74C66CAF}"/>
              </a:ext>
            </a:extLst>
          </p:cNvPr>
          <p:cNvPicPr>
            <a:picLocks noChangeAspect="1" noChangeArrowheads="1"/>
          </p:cNvPicPr>
          <p:nvPr/>
        </p:nvPicPr>
        <p:blipFill rotWithShape="1">
          <a:blip r:embed="rId10"/>
          <a:srcRect b="27628"/>
          <a:stretch>
            <a:fillRect/>
          </a:stretch>
        </p:blipFill>
        <p:spPr bwMode="auto">
          <a:xfrm>
            <a:off x="5097356" y="486368"/>
            <a:ext cx="1448934" cy="18294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7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1CCE4E7-7F10-40CC-AAF0-C009812DA4E3}"/>
              </a:ext>
            </a:extLst>
          </p:cNvPr>
          <p:cNvSpPr>
            <a:spLocks noGrp="1"/>
          </p:cNvSpPr>
          <p:nvPr>
            <p:ph type="title"/>
          </p:nvPr>
        </p:nvSpPr>
        <p:spPr>
          <a:xfrm>
            <a:off x="249647" y="356627"/>
            <a:ext cx="3886200" cy="2133600"/>
          </a:xfrm>
        </p:spPr>
        <p:txBody>
          <a:bodyPr>
            <a:normAutofit fontScale="90000"/>
          </a:bodyPr>
          <a:lstStyle/>
          <a:p>
            <a:r>
              <a:rPr lang="en-US"/>
              <a:t>CCMR- College, Career, and Military Readiness</a:t>
            </a:r>
            <a:br>
              <a:rPr lang="en-US"/>
            </a:br>
            <a:endParaRPr lang="en-US"/>
          </a:p>
        </p:txBody>
      </p:sp>
      <p:sp>
        <p:nvSpPr>
          <p:cNvPr id="7" name="Content Placeholder 2">
            <a:extLst>
              <a:ext uri="{FF2B5EF4-FFF2-40B4-BE49-F238E27FC236}">
                <a16:creationId xmlns:a16="http://schemas.microsoft.com/office/drawing/2014/main" id="{F414EE5C-B180-B0ED-C06A-DE6D876B25DA}"/>
              </a:ext>
            </a:extLst>
          </p:cNvPr>
          <p:cNvSpPr txBox="1">
            <a:spLocks/>
          </p:cNvSpPr>
          <p:nvPr/>
        </p:nvSpPr>
        <p:spPr>
          <a:xfrm>
            <a:off x="4950691" y="108332"/>
            <a:ext cx="6280727" cy="1775886"/>
          </a:xfrm>
          <a:prstGeom prst="rect">
            <a:avLst/>
          </a:prstGeom>
        </p:spPr>
        <p:txBody>
          <a:bodyPr>
            <a:normAutofit/>
          </a:bodyPr>
          <a:lstStyle>
            <a:lvl1pPr marL="182825" indent="-182825" algn="l" defTabSz="914126" rtl="0" eaLnBrk="1" latinLnBrk="0" hangingPunct="1">
              <a:lnSpc>
                <a:spcPct val="95000"/>
              </a:lnSpc>
              <a:spcBef>
                <a:spcPts val="1400"/>
              </a:spcBef>
              <a:spcAft>
                <a:spcPts val="200"/>
              </a:spcAft>
              <a:buClr>
                <a:schemeClr val="accent1"/>
              </a:buClr>
              <a:buSzPct val="80000"/>
              <a:buFont typeface="Arial" pitchFamily="34" charset="0"/>
              <a:buChar char="•"/>
              <a:defRPr sz="1799" kern="1200" spc="10" baseline="0">
                <a:solidFill>
                  <a:schemeClr val="tx1"/>
                </a:solidFill>
                <a:latin typeface="+mn-lt"/>
                <a:ea typeface="+mn-ea"/>
                <a:cs typeface="+mn-cs"/>
              </a:defRPr>
            </a:lvl1pPr>
            <a:lvl2pPr marL="457063" indent="-182825" algn="l" defTabSz="914126"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301"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538"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79776" indent="-182825"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59952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89943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19934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499250" indent="-228531" algn="l" defTabSz="914126"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Font typeface="Arial" pitchFamily="34" charset="0"/>
              <a:buNone/>
            </a:pPr>
            <a:r>
              <a:rPr lang="en-US" sz="2200">
                <a:solidFill>
                  <a:schemeClr val="bg1"/>
                </a:solidFill>
                <a:latin typeface="Segoe UI" panose="020B0502040204020203" pitchFamily="34" charset="0"/>
              </a:rPr>
              <a:t>Fort Bend ISD aims for at least 90% of senior students to achieve college, career, and/or military readiness as they prepare for their unique futures.</a:t>
            </a:r>
            <a:endParaRPr lang="en-US" sz="2200">
              <a:solidFill>
                <a:schemeClr val="bg1"/>
              </a:solidFill>
            </a:endParaRPr>
          </a:p>
        </p:txBody>
      </p:sp>
      <p:pic>
        <p:nvPicPr>
          <p:cNvPr id="10" name="Picture 9">
            <a:extLst>
              <a:ext uri="{FF2B5EF4-FFF2-40B4-BE49-F238E27FC236}">
                <a16:creationId xmlns:a16="http://schemas.microsoft.com/office/drawing/2014/main" id="{2FBEE982-9457-AC11-7B7B-6035701F39E0}"/>
              </a:ext>
            </a:extLst>
          </p:cNvPr>
          <p:cNvPicPr>
            <a:picLocks noChangeAspect="1"/>
          </p:cNvPicPr>
          <p:nvPr/>
        </p:nvPicPr>
        <p:blipFill>
          <a:blip r:embed="rId2"/>
          <a:stretch>
            <a:fillRect/>
          </a:stretch>
        </p:blipFill>
        <p:spPr>
          <a:xfrm>
            <a:off x="6652003" y="1579841"/>
            <a:ext cx="3553881" cy="5032351"/>
          </a:xfrm>
          <a:prstGeom prst="rect">
            <a:avLst/>
          </a:prstGeom>
          <a:ln w="38100">
            <a:solidFill>
              <a:schemeClr val="tx1"/>
            </a:solidFill>
          </a:ln>
        </p:spPr>
      </p:pic>
    </p:spTree>
    <p:extLst>
      <p:ext uri="{BB962C8B-B14F-4D97-AF65-F5344CB8AC3E}">
        <p14:creationId xmlns:p14="http://schemas.microsoft.com/office/powerpoint/2010/main" val="110794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C63B-0A31-41B8-9705-AC76841C72A1}"/>
              </a:ext>
            </a:extLst>
          </p:cNvPr>
          <p:cNvSpPr>
            <a:spLocks noGrp="1"/>
          </p:cNvSpPr>
          <p:nvPr>
            <p:ph type="title"/>
          </p:nvPr>
        </p:nvSpPr>
        <p:spPr>
          <a:xfrm>
            <a:off x="227012" y="268182"/>
            <a:ext cx="3886199" cy="2133598"/>
          </a:xfrm>
        </p:spPr>
        <p:txBody>
          <a:bodyPr>
            <a:noAutofit/>
          </a:bodyPr>
          <a:lstStyle/>
          <a:p>
            <a:r>
              <a:rPr lang="en-US" sz="4800"/>
              <a:t>Course Selection- School Links</a:t>
            </a:r>
          </a:p>
        </p:txBody>
      </p:sp>
      <p:sp>
        <p:nvSpPr>
          <p:cNvPr id="6" name="TextBox 5">
            <a:extLst>
              <a:ext uri="{FF2B5EF4-FFF2-40B4-BE49-F238E27FC236}">
                <a16:creationId xmlns:a16="http://schemas.microsoft.com/office/drawing/2014/main" id="{1B3F1852-3DF1-49A5-BBC2-0F78D4F3CC5B}"/>
              </a:ext>
            </a:extLst>
          </p:cNvPr>
          <p:cNvSpPr txBox="1"/>
          <p:nvPr/>
        </p:nvSpPr>
        <p:spPr>
          <a:xfrm>
            <a:off x="4710529" y="155011"/>
            <a:ext cx="6730171" cy="2246769"/>
          </a:xfrm>
          <a:prstGeom prst="rect">
            <a:avLst/>
          </a:prstGeom>
          <a:noFill/>
        </p:spPr>
        <p:txBody>
          <a:bodyPr wrap="square" lIns="91440" tIns="45720" rIns="91440" bIns="45720" rtlCol="0" anchor="t">
            <a:spAutoFit/>
          </a:bodyPr>
          <a:lstStyle/>
          <a:p>
            <a:pPr algn="ctr"/>
            <a:r>
              <a:rPr lang="en-US" sz="3600"/>
              <a:t>Students will input course selections in School Links for the 2026-2027 school year.</a:t>
            </a:r>
          </a:p>
          <a:p>
            <a:pPr algn="ctr"/>
            <a:endParaRPr lang="en-US" sz="3200"/>
          </a:p>
        </p:txBody>
      </p:sp>
      <p:pic>
        <p:nvPicPr>
          <p:cNvPr id="3074" name="Picture 2" descr="Introducing SchooLinks: PPS's New College and Career Readiness Platform! |  Jamieson School">
            <a:extLst>
              <a:ext uri="{FF2B5EF4-FFF2-40B4-BE49-F238E27FC236}">
                <a16:creationId xmlns:a16="http://schemas.microsoft.com/office/drawing/2014/main" id="{ADA7BDA6-E859-CD40-A74F-7A43F5A6E3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000" t="7220" r="25200" b="4368"/>
          <a:stretch/>
        </p:blipFill>
        <p:spPr bwMode="auto">
          <a:xfrm>
            <a:off x="6786886" y="2143091"/>
            <a:ext cx="1958728" cy="1990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35D13F9-8349-1F85-E8B5-C04DE8D34044}"/>
              </a:ext>
            </a:extLst>
          </p:cNvPr>
          <p:cNvSpPr txBox="1"/>
          <p:nvPr/>
        </p:nvSpPr>
        <p:spPr>
          <a:xfrm>
            <a:off x="0" y="4342991"/>
            <a:ext cx="11212945" cy="2492990"/>
          </a:xfrm>
          <a:prstGeom prst="rect">
            <a:avLst/>
          </a:prstGeom>
          <a:noFill/>
        </p:spPr>
        <p:txBody>
          <a:bodyPr wrap="square" lIns="91440" tIns="45720" rIns="91440" bIns="45720" rtlCol="0" anchor="t">
            <a:spAutoFit/>
          </a:bodyPr>
          <a:lstStyle/>
          <a:p>
            <a:pPr algn="ctr"/>
            <a:r>
              <a:rPr lang="en-US" sz="4000"/>
              <a:t>Instructions on how to complete course selection in School Links will be sent to students and parents.</a:t>
            </a:r>
          </a:p>
          <a:p>
            <a:pPr algn="ctr"/>
            <a:endParaRPr lang="en-US" sz="3600" b="1">
              <a:cs typeface="Quire Sans"/>
            </a:endParaRPr>
          </a:p>
        </p:txBody>
      </p:sp>
    </p:spTree>
    <p:extLst>
      <p:ext uri="{BB962C8B-B14F-4D97-AF65-F5344CB8AC3E}">
        <p14:creationId xmlns:p14="http://schemas.microsoft.com/office/powerpoint/2010/main" val="60262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95AC-828B-BF48-8A81-64460C8344D0}"/>
              </a:ext>
            </a:extLst>
          </p:cNvPr>
          <p:cNvSpPr>
            <a:spLocks noGrp="1"/>
          </p:cNvSpPr>
          <p:nvPr>
            <p:ph type="title"/>
          </p:nvPr>
        </p:nvSpPr>
        <p:spPr>
          <a:xfrm>
            <a:off x="2055812" y="2514600"/>
            <a:ext cx="6502054" cy="1143000"/>
          </a:xfrm>
        </p:spPr>
        <p:txBody>
          <a:bodyPr>
            <a:noAutofit/>
          </a:bodyPr>
          <a:lstStyle/>
          <a:p>
            <a:r>
              <a:rPr lang="en-US" sz="8800"/>
              <a:t>Questions?</a:t>
            </a:r>
          </a:p>
        </p:txBody>
      </p:sp>
    </p:spTree>
    <p:extLst>
      <p:ext uri="{BB962C8B-B14F-4D97-AF65-F5344CB8AC3E}">
        <p14:creationId xmlns:p14="http://schemas.microsoft.com/office/powerpoint/2010/main" val="171569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8E1B2A2-AB8D-A749-83BF-90273FBD41B5}"/>
              </a:ext>
            </a:extLst>
          </p:cNvPr>
          <p:cNvSpPr>
            <a:spLocks noGrp="1"/>
          </p:cNvSpPr>
          <p:nvPr>
            <p:ph type="title"/>
          </p:nvPr>
        </p:nvSpPr>
        <p:spPr>
          <a:xfrm>
            <a:off x="427815" y="81238"/>
            <a:ext cx="5562600" cy="1143000"/>
          </a:xfrm>
        </p:spPr>
        <p:txBody>
          <a:bodyPr anchor="t">
            <a:noAutofit/>
          </a:bodyPr>
          <a:lstStyle/>
          <a:p>
            <a:pPr>
              <a:lnSpc>
                <a:spcPct val="100000"/>
              </a:lnSpc>
            </a:pPr>
            <a:r>
              <a:rPr lang="en-US" sz="5400" b="1"/>
              <a:t>How to Contact your Counselor</a:t>
            </a:r>
          </a:p>
        </p:txBody>
      </p:sp>
      <p:sp>
        <p:nvSpPr>
          <p:cNvPr id="3" name="Content Placeholder 2"/>
          <p:cNvSpPr>
            <a:spLocks noGrp="1"/>
          </p:cNvSpPr>
          <p:nvPr>
            <p:ph idx="1"/>
          </p:nvPr>
        </p:nvSpPr>
        <p:spPr>
          <a:xfrm>
            <a:off x="165446" y="2463800"/>
            <a:ext cx="7588666" cy="4394200"/>
          </a:xfrm>
        </p:spPr>
        <p:txBody>
          <a:bodyPr vert="horz" lIns="121899" tIns="60949" rIns="121899" bIns="60949" rtlCol="0" anchor="t">
            <a:normAutofit/>
          </a:bodyPr>
          <a:lstStyle/>
          <a:p>
            <a:pPr marL="0" indent="0">
              <a:buClr>
                <a:schemeClr val="bg1"/>
              </a:buClr>
              <a:buNone/>
            </a:pPr>
            <a:endParaRPr lang="en-US" sz="2000"/>
          </a:p>
          <a:p>
            <a:r>
              <a:rPr lang="en-US" sz="3200"/>
              <a:t>Go to the Travis High School website </a:t>
            </a:r>
            <a:endParaRPr lang="en-US" sz="3200">
              <a:cs typeface="Quire Sans"/>
            </a:endParaRPr>
          </a:p>
          <a:p>
            <a:r>
              <a:rPr lang="en-US" sz="3200"/>
              <a:t>Under Parents and Students, click Counseling</a:t>
            </a:r>
            <a:endParaRPr lang="en-US" sz="3200">
              <a:cs typeface="Quire Sans"/>
            </a:endParaRPr>
          </a:p>
          <a:p>
            <a:r>
              <a:rPr lang="en-US" sz="3200"/>
              <a:t> Click Request to see your Counselor, click on your Alpha Split counselor</a:t>
            </a:r>
            <a:endParaRPr lang="en-US" sz="3200">
              <a:cs typeface="Quire Sans"/>
            </a:endParaRPr>
          </a:p>
        </p:txBody>
      </p:sp>
    </p:spTree>
    <p:extLst>
      <p:ext uri="{BB962C8B-B14F-4D97-AF65-F5344CB8AC3E}">
        <p14:creationId xmlns:p14="http://schemas.microsoft.com/office/powerpoint/2010/main" val="139726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CF25D8-462F-8B4A-8D99-662B5C3FFDE9}"/>
              </a:ext>
            </a:extLst>
          </p:cNvPr>
          <p:cNvSpPr>
            <a:spLocks noGrp="1"/>
          </p:cNvSpPr>
          <p:nvPr>
            <p:ph type="body" sz="quarter" idx="11"/>
          </p:nvPr>
        </p:nvSpPr>
        <p:spPr>
          <a:xfrm>
            <a:off x="4864404" y="1723304"/>
            <a:ext cx="6355070" cy="4806267"/>
          </a:xfrm>
        </p:spPr>
        <p:txBody>
          <a:bodyPr vert="horz" lIns="121899" tIns="60949" rIns="121899" bIns="60949" rtlCol="0" anchor="t">
            <a:normAutofit/>
          </a:bodyPr>
          <a:lstStyle/>
          <a:p>
            <a:pPr marL="0" indent="0">
              <a:buNone/>
            </a:pPr>
            <a:r>
              <a:rPr lang="en-US" sz="2400" u="sng"/>
              <a:t>Individual Planning</a:t>
            </a:r>
            <a:endParaRPr lang="en-US" sz="2400" u="sng">
              <a:cs typeface="Quire Sans"/>
            </a:endParaRPr>
          </a:p>
          <a:p>
            <a:pPr marL="304165" indent="-304165"/>
            <a:r>
              <a:rPr lang="en-US" sz="2400"/>
              <a:t>Course Selection- ensuring you remain on track to graduate on time</a:t>
            </a:r>
            <a:endParaRPr lang="en-US" sz="2400">
              <a:cs typeface="Quire Sans"/>
            </a:endParaRPr>
          </a:p>
          <a:p>
            <a:pPr marL="304165" indent="-304165"/>
            <a:r>
              <a:rPr lang="en-US" sz="2400"/>
              <a:t>Post Secondary Information- Scholarships, letters of recommendation</a:t>
            </a:r>
            <a:endParaRPr lang="en-US" sz="2400">
              <a:cs typeface="Quire Sans"/>
            </a:endParaRPr>
          </a:p>
          <a:p>
            <a:pPr marL="304165" indent="-304165"/>
            <a:r>
              <a:rPr lang="en-US" sz="2400"/>
              <a:t>Career Decisions- Pathways and Endorsements</a:t>
            </a:r>
            <a:endParaRPr lang="en-US" sz="2400">
              <a:cs typeface="Quire Sans"/>
            </a:endParaRPr>
          </a:p>
          <a:p>
            <a:pPr marL="304165" indent="-304165"/>
            <a:r>
              <a:rPr lang="en-US" sz="2400"/>
              <a:t>Grade Level Visits- one on one and in classrooms</a:t>
            </a:r>
            <a:endParaRPr lang="en-US" sz="2400">
              <a:cs typeface="Quire Sans"/>
            </a:endParaRPr>
          </a:p>
        </p:txBody>
      </p:sp>
      <p:sp>
        <p:nvSpPr>
          <p:cNvPr id="4" name="Title 3">
            <a:extLst>
              <a:ext uri="{FF2B5EF4-FFF2-40B4-BE49-F238E27FC236}">
                <a16:creationId xmlns:a16="http://schemas.microsoft.com/office/drawing/2014/main" id="{C4620B0B-BCC1-4BED-BF4D-17691AE321AC}"/>
              </a:ext>
            </a:extLst>
          </p:cNvPr>
          <p:cNvSpPr>
            <a:spLocks noGrp="1"/>
          </p:cNvSpPr>
          <p:nvPr>
            <p:ph type="title"/>
          </p:nvPr>
        </p:nvSpPr>
        <p:spPr>
          <a:xfrm>
            <a:off x="178866" y="454983"/>
            <a:ext cx="4594302" cy="2133598"/>
          </a:xfrm>
        </p:spPr>
        <p:txBody>
          <a:bodyPr>
            <a:noAutofit/>
          </a:bodyPr>
          <a:lstStyle/>
          <a:p>
            <a:r>
              <a:rPr lang="en-US" sz="5400">
                <a:solidFill>
                  <a:schemeClr val="accent6"/>
                </a:solidFill>
              </a:rPr>
              <a:t>What do Counselors Do??</a:t>
            </a:r>
          </a:p>
        </p:txBody>
      </p:sp>
      <p:sp>
        <p:nvSpPr>
          <p:cNvPr id="2" name="TextBox 1">
            <a:extLst>
              <a:ext uri="{FF2B5EF4-FFF2-40B4-BE49-F238E27FC236}">
                <a16:creationId xmlns:a16="http://schemas.microsoft.com/office/drawing/2014/main" id="{0D7E04E7-879A-485A-9F1F-6EA01D05D102}"/>
              </a:ext>
            </a:extLst>
          </p:cNvPr>
          <p:cNvSpPr txBox="1"/>
          <p:nvPr/>
        </p:nvSpPr>
        <p:spPr>
          <a:xfrm>
            <a:off x="4651039" y="454983"/>
            <a:ext cx="6781800" cy="1027974"/>
          </a:xfrm>
          <a:prstGeom prst="rect">
            <a:avLst/>
          </a:prstGeom>
          <a:noFill/>
        </p:spPr>
        <p:txBody>
          <a:bodyPr wrap="square" lIns="91440" tIns="45720" rIns="91440" bIns="45720" rtlCol="0" anchor="t">
            <a:spAutoFit/>
          </a:bodyPr>
          <a:lstStyle/>
          <a:p>
            <a:pPr algn="ctr">
              <a:lnSpc>
                <a:spcPct val="95000"/>
              </a:lnSpc>
            </a:pPr>
            <a:r>
              <a:rPr lang="en-US" sz="3200" b="1">
                <a:latin typeface="+mj-lt"/>
              </a:rPr>
              <a:t>Counselors are MUCH more than schedule changers!!</a:t>
            </a:r>
          </a:p>
        </p:txBody>
      </p:sp>
    </p:spTree>
    <p:extLst>
      <p:ext uri="{BB962C8B-B14F-4D97-AF65-F5344CB8AC3E}">
        <p14:creationId xmlns:p14="http://schemas.microsoft.com/office/powerpoint/2010/main" val="26455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69764F4-E3C5-49F1-9B6F-18087FD5047C}"/>
              </a:ext>
            </a:extLst>
          </p:cNvPr>
          <p:cNvSpPr>
            <a:spLocks noGrp="1"/>
          </p:cNvSpPr>
          <p:nvPr>
            <p:ph type="body" sz="quarter" idx="11"/>
          </p:nvPr>
        </p:nvSpPr>
        <p:spPr>
          <a:xfrm>
            <a:off x="5103812" y="228600"/>
            <a:ext cx="5750353" cy="1371600"/>
          </a:xfrm>
        </p:spPr>
        <p:txBody>
          <a:bodyPr vert="horz" lIns="121899" tIns="60949" rIns="121899" bIns="60949" rtlCol="0" anchor="t">
            <a:noAutofit/>
          </a:bodyPr>
          <a:lstStyle/>
          <a:p>
            <a:pPr marL="0" indent="0">
              <a:buNone/>
            </a:pPr>
            <a:r>
              <a:rPr lang="en-US" sz="2400" u="sng"/>
              <a:t>System Support</a:t>
            </a:r>
            <a:endParaRPr lang="en-US" sz="2400" u="sng">
              <a:cs typeface="Quire Sans"/>
            </a:endParaRPr>
          </a:p>
          <a:p>
            <a:pPr marL="304165" indent="-304165"/>
            <a:r>
              <a:rPr lang="en-US" sz="2400"/>
              <a:t>Working with teachers, administrators, and parents to ensure student success</a:t>
            </a:r>
            <a:endParaRPr lang="en-US" sz="2400">
              <a:cs typeface="Quire Sans"/>
            </a:endParaRPr>
          </a:p>
        </p:txBody>
      </p:sp>
      <p:sp>
        <p:nvSpPr>
          <p:cNvPr id="3" name="Title 2">
            <a:extLst>
              <a:ext uri="{FF2B5EF4-FFF2-40B4-BE49-F238E27FC236}">
                <a16:creationId xmlns:a16="http://schemas.microsoft.com/office/drawing/2014/main" id="{DA7A8651-0FD3-40CD-B1A9-B3D4D6371546}"/>
              </a:ext>
            </a:extLst>
          </p:cNvPr>
          <p:cNvSpPr>
            <a:spLocks noGrp="1"/>
          </p:cNvSpPr>
          <p:nvPr>
            <p:ph type="title"/>
          </p:nvPr>
        </p:nvSpPr>
        <p:spPr>
          <a:xfrm>
            <a:off x="370877" y="319310"/>
            <a:ext cx="4264147" cy="2152490"/>
          </a:xfrm>
        </p:spPr>
        <p:txBody>
          <a:bodyPr>
            <a:noAutofit/>
          </a:bodyPr>
          <a:lstStyle/>
          <a:p>
            <a:r>
              <a:rPr lang="en-US" sz="5200">
                <a:solidFill>
                  <a:schemeClr val="accent6"/>
                </a:solidFill>
              </a:rPr>
              <a:t>What Counselors Do…</a:t>
            </a:r>
          </a:p>
        </p:txBody>
      </p:sp>
      <p:sp>
        <p:nvSpPr>
          <p:cNvPr id="5" name="Text Placeholder 2">
            <a:extLst>
              <a:ext uri="{FF2B5EF4-FFF2-40B4-BE49-F238E27FC236}">
                <a16:creationId xmlns:a16="http://schemas.microsoft.com/office/drawing/2014/main" id="{B8E1FE53-2C60-48B1-BE3D-5E43C417CB64}"/>
              </a:ext>
            </a:extLst>
          </p:cNvPr>
          <p:cNvSpPr txBox="1">
            <a:spLocks/>
          </p:cNvSpPr>
          <p:nvPr/>
        </p:nvSpPr>
        <p:spPr>
          <a:xfrm>
            <a:off x="5103812" y="1942155"/>
            <a:ext cx="5410200" cy="1485900"/>
          </a:xfrm>
          <a:prstGeom prst="rect">
            <a:avLst/>
          </a:prstGeom>
        </p:spPr>
        <p:txBody>
          <a:bodyPr vert="horz" lIns="121899" tIns="60949" rIns="121899" bIns="60949" rtlCol="0" anchor="t">
            <a:no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Font typeface="Arial" pitchFamily="34" charset="0"/>
              <a:buNone/>
            </a:pPr>
            <a:r>
              <a:rPr lang="en-US" sz="2400" u="sng"/>
              <a:t>Responsive Services</a:t>
            </a:r>
            <a:endParaRPr lang="en-US" sz="2400" u="sng">
              <a:cs typeface="Quire Sans"/>
            </a:endParaRPr>
          </a:p>
          <a:p>
            <a:pPr marL="304165" indent="-304165"/>
            <a:r>
              <a:rPr lang="en-US" sz="2400"/>
              <a:t>Social and Emotional Learning</a:t>
            </a:r>
            <a:endParaRPr lang="en-US" sz="2400">
              <a:cs typeface="Quire Sans"/>
            </a:endParaRPr>
          </a:p>
          <a:p>
            <a:pPr marL="304165" indent="-304165"/>
            <a:r>
              <a:rPr lang="en-US" sz="2400"/>
              <a:t>Crisis Intervention</a:t>
            </a:r>
            <a:endParaRPr lang="en-US" sz="2400">
              <a:cs typeface="Quire Sans"/>
            </a:endParaRPr>
          </a:p>
        </p:txBody>
      </p:sp>
      <p:sp>
        <p:nvSpPr>
          <p:cNvPr id="6" name="Text Placeholder 2">
            <a:extLst>
              <a:ext uri="{FF2B5EF4-FFF2-40B4-BE49-F238E27FC236}">
                <a16:creationId xmlns:a16="http://schemas.microsoft.com/office/drawing/2014/main" id="{B0B54150-9AC5-4AD8-9F54-C417EDD1E8AE}"/>
              </a:ext>
            </a:extLst>
          </p:cNvPr>
          <p:cNvSpPr txBox="1">
            <a:spLocks/>
          </p:cNvSpPr>
          <p:nvPr/>
        </p:nvSpPr>
        <p:spPr>
          <a:xfrm>
            <a:off x="5103812" y="3884311"/>
            <a:ext cx="5410200" cy="2743199"/>
          </a:xfrm>
          <a:prstGeom prst="rect">
            <a:avLst/>
          </a:prstGeom>
        </p:spPr>
        <p:txBody>
          <a:bodyPr vert="horz" lIns="121899" tIns="60949" rIns="121899" bIns="60949" rtlCol="0" anchor="t">
            <a:noAutofit/>
          </a:bodyPr>
          <a:lstStyle>
            <a:lvl1pPr marL="304747" indent="-304747" algn="l" defTabSz="1218987" rtl="0" eaLnBrk="1" latinLnBrk="0" hangingPunct="1">
              <a:lnSpc>
                <a:spcPct val="95000"/>
              </a:lnSpc>
              <a:spcBef>
                <a:spcPts val="1866"/>
              </a:spcBef>
              <a:buClr>
                <a:schemeClr val="bg1"/>
              </a:buClr>
              <a:buSzPct val="100000"/>
              <a:buFont typeface="Arial" pitchFamily="34" charset="0"/>
              <a:buChar char="•"/>
              <a:defRPr sz="2000" kern="1200">
                <a:solidFill>
                  <a:schemeClr val="bg1"/>
                </a:solidFill>
                <a:latin typeface="+mn-lt"/>
                <a:ea typeface="+mn-ea"/>
                <a:cs typeface="+mn-cs"/>
              </a:defRPr>
            </a:lvl1pPr>
            <a:lvl2pPr marL="731392"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2pPr>
            <a:lvl3pPr marL="1158037"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3pPr>
            <a:lvl4pPr marL="1584683"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4pPr>
            <a:lvl5pPr marL="2011328" indent="-304747" algn="l" defTabSz="1218987" rtl="0" eaLnBrk="1" latinLnBrk="0" hangingPunct="1">
              <a:lnSpc>
                <a:spcPct val="95000"/>
              </a:lnSpc>
              <a:spcBef>
                <a:spcPts val="1066"/>
              </a:spcBef>
              <a:buClr>
                <a:schemeClr val="bg1"/>
              </a:buClr>
              <a:buSzPct val="100000"/>
              <a:buFont typeface="Courier New" panose="02070309020205020404" pitchFamily="49" charset="0"/>
              <a:buChar char="o"/>
              <a:defRPr sz="2000" kern="1200">
                <a:solidFill>
                  <a:schemeClr val="bg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a:lstStyle>
          <a:p>
            <a:pPr marL="0" indent="0">
              <a:buFont typeface="Arial" pitchFamily="34" charset="0"/>
              <a:buNone/>
            </a:pPr>
            <a:r>
              <a:rPr lang="en-US" sz="2400" u="sng"/>
              <a:t>Guidance Curriculum</a:t>
            </a:r>
            <a:endParaRPr lang="en-US" sz="2400" u="sng">
              <a:cs typeface="Quire Sans"/>
            </a:endParaRPr>
          </a:p>
          <a:p>
            <a:pPr marL="304165" indent="-304165"/>
            <a:r>
              <a:rPr lang="en-US" sz="2400"/>
              <a:t>Wellness Wednesday</a:t>
            </a:r>
            <a:endParaRPr lang="en-US" sz="2400">
              <a:cs typeface="Quire Sans"/>
            </a:endParaRPr>
          </a:p>
          <a:p>
            <a:pPr marL="304165" indent="-304165"/>
            <a:r>
              <a:rPr lang="en-US" sz="2400"/>
              <a:t>Character Development</a:t>
            </a:r>
            <a:endParaRPr lang="en-US" sz="2400">
              <a:cs typeface="Quire Sans"/>
            </a:endParaRPr>
          </a:p>
          <a:p>
            <a:pPr marL="304165" indent="-304165"/>
            <a:r>
              <a:rPr lang="en-US" sz="2400"/>
              <a:t>Monthly Newsletters</a:t>
            </a:r>
            <a:endParaRPr lang="en-US" sz="2400">
              <a:cs typeface="Quire Sans"/>
            </a:endParaRPr>
          </a:p>
          <a:p>
            <a:pPr marL="304165" indent="-304165"/>
            <a:r>
              <a:rPr lang="en-US" sz="2400"/>
              <a:t>SEL Groups</a:t>
            </a:r>
            <a:endParaRPr lang="en-US" sz="2400">
              <a:cs typeface="Quire Sans"/>
            </a:endParaRPr>
          </a:p>
        </p:txBody>
      </p:sp>
    </p:spTree>
    <p:extLst>
      <p:ext uri="{BB962C8B-B14F-4D97-AF65-F5344CB8AC3E}">
        <p14:creationId xmlns:p14="http://schemas.microsoft.com/office/powerpoint/2010/main" val="153694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13039-F0D7-4255-8290-BDC6D98D1546}"/>
              </a:ext>
            </a:extLst>
          </p:cNvPr>
          <p:cNvSpPr>
            <a:spLocks noGrp="1"/>
          </p:cNvSpPr>
          <p:nvPr>
            <p:ph type="title"/>
          </p:nvPr>
        </p:nvSpPr>
        <p:spPr>
          <a:xfrm>
            <a:off x="1924858" y="508271"/>
            <a:ext cx="12009858" cy="990600"/>
          </a:xfrm>
        </p:spPr>
        <p:txBody>
          <a:bodyPr>
            <a:noAutofit/>
          </a:bodyPr>
          <a:lstStyle/>
          <a:p>
            <a:r>
              <a:rPr lang="en-US" sz="5400" b="1">
                <a:solidFill>
                  <a:schemeClr val="accent3"/>
                </a:solidFill>
              </a:rPr>
              <a:t>Classification of Students</a:t>
            </a:r>
            <a:endParaRPr lang="en-US" sz="5400">
              <a:solidFill>
                <a:schemeClr val="accent3"/>
              </a:solidFill>
            </a:endParaRPr>
          </a:p>
        </p:txBody>
      </p:sp>
      <p:sp>
        <p:nvSpPr>
          <p:cNvPr id="3" name="Content Placeholder 2"/>
          <p:cNvSpPr>
            <a:spLocks noGrp="1"/>
          </p:cNvSpPr>
          <p:nvPr>
            <p:ph idx="10"/>
          </p:nvPr>
        </p:nvSpPr>
        <p:spPr>
          <a:xfrm>
            <a:off x="2204806" y="1466325"/>
            <a:ext cx="8763002" cy="4470400"/>
          </a:xfrm>
        </p:spPr>
        <p:txBody>
          <a:bodyPr vert="horz" lIns="121899" tIns="60949" rIns="121899" bIns="60949" rtlCol="0" anchor="t">
            <a:normAutofit/>
          </a:bodyPr>
          <a:lstStyle/>
          <a:p>
            <a:pPr marL="0" indent="0" algn="ctr">
              <a:buClr>
                <a:schemeClr val="tx1"/>
              </a:buClr>
              <a:buNone/>
            </a:pPr>
            <a:r>
              <a:rPr lang="en-US" sz="3200"/>
              <a:t>Grade Level for students 9-12 grade is determined by the number of credits earned</a:t>
            </a:r>
          </a:p>
          <a:p>
            <a:pPr marL="0" indent="-304165">
              <a:buNone/>
            </a:pPr>
            <a:r>
              <a:rPr lang="en-US" sz="3200"/>
              <a:t>Freshmen</a:t>
            </a:r>
            <a:r>
              <a:rPr lang="en-US" sz="3200">
                <a:cs typeface="Quire Sans"/>
              </a:rPr>
              <a:t>                           0-5 credits</a:t>
            </a:r>
          </a:p>
          <a:p>
            <a:pPr marL="0" indent="0">
              <a:buNone/>
            </a:pPr>
            <a:r>
              <a:rPr lang="en-US" sz="3200"/>
              <a:t>Sophomore                         6 credits</a:t>
            </a:r>
            <a:endParaRPr lang="en-US" sz="3200">
              <a:cs typeface="Quire Sans"/>
            </a:endParaRPr>
          </a:p>
          <a:p>
            <a:pPr marL="0" indent="0">
              <a:buClr>
                <a:schemeClr val="tx1"/>
              </a:buClr>
              <a:buNone/>
            </a:pPr>
            <a:r>
              <a:rPr lang="en-US" sz="3200"/>
              <a:t>Junior 		                 12 credits</a:t>
            </a:r>
            <a:endParaRPr lang="en-US" sz="3200">
              <a:cs typeface="Quire Sans"/>
            </a:endParaRPr>
          </a:p>
          <a:p>
            <a:pPr marL="0" indent="0">
              <a:buClr>
                <a:schemeClr val="tx1"/>
              </a:buClr>
              <a:buNone/>
            </a:pPr>
            <a:r>
              <a:rPr lang="en-US" sz="3200"/>
              <a:t>Senior		                 18 credits</a:t>
            </a:r>
            <a:endParaRPr lang="en-US" sz="3200">
              <a:cs typeface="Quire Sans"/>
            </a:endParaRPr>
          </a:p>
        </p:txBody>
      </p:sp>
      <p:sp>
        <p:nvSpPr>
          <p:cNvPr id="4" name="Arrow: Right 3">
            <a:extLst>
              <a:ext uri="{FF2B5EF4-FFF2-40B4-BE49-F238E27FC236}">
                <a16:creationId xmlns:a16="http://schemas.microsoft.com/office/drawing/2014/main" id="{DCC2D194-094E-4CF6-8422-DA995D4B06AA}"/>
              </a:ext>
            </a:extLst>
          </p:cNvPr>
          <p:cNvSpPr/>
          <p:nvPr/>
        </p:nvSpPr>
        <p:spPr>
          <a:xfrm>
            <a:off x="5151929" y="2749369"/>
            <a:ext cx="1143000" cy="228600"/>
          </a:xfrm>
          <a:prstGeom prst="rightArrow">
            <a:avLst/>
          </a:prstGeom>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6" name="Arrow: Right 5">
            <a:extLst>
              <a:ext uri="{FF2B5EF4-FFF2-40B4-BE49-F238E27FC236}">
                <a16:creationId xmlns:a16="http://schemas.microsoft.com/office/drawing/2014/main" id="{80117565-E6DD-48FD-87FE-0A63A8161CF6}"/>
              </a:ext>
            </a:extLst>
          </p:cNvPr>
          <p:cNvSpPr/>
          <p:nvPr/>
        </p:nvSpPr>
        <p:spPr>
          <a:xfrm>
            <a:off x="5150699" y="4236446"/>
            <a:ext cx="1143000" cy="228600"/>
          </a:xfrm>
          <a:prstGeom prst="rightArrow">
            <a:avLst/>
          </a:prstGeom>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6F451682-502F-FE3E-BF80-00676C5A7004}"/>
              </a:ext>
            </a:extLst>
          </p:cNvPr>
          <p:cNvSpPr/>
          <p:nvPr/>
        </p:nvSpPr>
        <p:spPr>
          <a:xfrm>
            <a:off x="5151568" y="4869491"/>
            <a:ext cx="1143000" cy="228600"/>
          </a:xfrm>
          <a:prstGeom prst="rightArrow">
            <a:avLst/>
          </a:prstGeom>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319DB917-69A2-4079-A672-891308C089E5}"/>
              </a:ext>
            </a:extLst>
          </p:cNvPr>
          <p:cNvSpPr/>
          <p:nvPr/>
        </p:nvSpPr>
        <p:spPr>
          <a:xfrm>
            <a:off x="5151587" y="3472925"/>
            <a:ext cx="1143000" cy="228600"/>
          </a:xfrm>
          <a:prstGeom prst="rightArrow">
            <a:avLst/>
          </a:prstGeom>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66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D22707-E176-420E-82BA-54F425AA042E}"/>
              </a:ext>
            </a:extLst>
          </p:cNvPr>
          <p:cNvSpPr>
            <a:spLocks noGrp="1"/>
          </p:cNvSpPr>
          <p:nvPr>
            <p:ph type="title"/>
          </p:nvPr>
        </p:nvSpPr>
        <p:spPr>
          <a:xfrm>
            <a:off x="222181" y="848074"/>
            <a:ext cx="4646612" cy="2133598"/>
          </a:xfrm>
        </p:spPr>
        <p:txBody>
          <a:bodyPr>
            <a:normAutofit/>
          </a:bodyPr>
          <a:lstStyle/>
          <a:p>
            <a:r>
              <a:rPr lang="en-US" sz="5400">
                <a:solidFill>
                  <a:schemeClr val="accent3"/>
                </a:solidFill>
              </a:rPr>
              <a:t>Graduation Plans</a:t>
            </a:r>
          </a:p>
        </p:txBody>
      </p:sp>
      <p:pic>
        <p:nvPicPr>
          <p:cNvPr id="2" name="Graphic 1" descr="sketch of a few books with a pencil">
            <a:extLst>
              <a:ext uri="{FF2B5EF4-FFF2-40B4-BE49-F238E27FC236}">
                <a16:creationId xmlns:a16="http://schemas.microsoft.com/office/drawing/2014/main" id="{06389758-9BA9-4795-A7A1-3F2CF0EE0C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181" y="4171284"/>
            <a:ext cx="1905000" cy="2228850"/>
          </a:xfrm>
          <a:prstGeom prst="rect">
            <a:avLst/>
          </a:prstGeom>
        </p:spPr>
      </p:pic>
      <p:pic>
        <p:nvPicPr>
          <p:cNvPr id="7" name="Picture 6">
            <a:extLst>
              <a:ext uri="{FF2B5EF4-FFF2-40B4-BE49-F238E27FC236}">
                <a16:creationId xmlns:a16="http://schemas.microsoft.com/office/drawing/2014/main" id="{BB0E6042-449E-4814-BB20-7C37EBEB65B5}"/>
              </a:ext>
            </a:extLst>
          </p:cNvPr>
          <p:cNvPicPr>
            <a:picLocks noChangeAspect="1"/>
          </p:cNvPicPr>
          <p:nvPr/>
        </p:nvPicPr>
        <p:blipFill>
          <a:blip r:embed="rId5"/>
          <a:stretch>
            <a:fillRect/>
          </a:stretch>
        </p:blipFill>
        <p:spPr>
          <a:xfrm>
            <a:off x="4699633" y="355193"/>
            <a:ext cx="3310610" cy="5486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5E3CD85-FE90-475E-BACA-23D91683C7D2}"/>
              </a:ext>
            </a:extLst>
          </p:cNvPr>
          <p:cNvPicPr>
            <a:picLocks noChangeAspect="1"/>
          </p:cNvPicPr>
          <p:nvPr/>
        </p:nvPicPr>
        <p:blipFill>
          <a:blip r:embed="rId6"/>
          <a:stretch>
            <a:fillRect/>
          </a:stretch>
        </p:blipFill>
        <p:spPr>
          <a:xfrm>
            <a:off x="8534033" y="355192"/>
            <a:ext cx="3317240" cy="5486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6E237583-4FFE-4E06-8F54-6A0837A5A4C4}"/>
              </a:ext>
            </a:extLst>
          </p:cNvPr>
          <p:cNvSpPr txBox="1"/>
          <p:nvPr/>
        </p:nvSpPr>
        <p:spPr>
          <a:xfrm>
            <a:off x="1675067" y="6087356"/>
            <a:ext cx="9823809" cy="443198"/>
          </a:xfrm>
          <a:prstGeom prst="rect">
            <a:avLst/>
          </a:prstGeom>
          <a:noFill/>
        </p:spPr>
        <p:txBody>
          <a:bodyPr wrap="square" lIns="91440" tIns="45720" rIns="91440" bIns="45720" rtlCol="0" anchor="t">
            <a:spAutoFit/>
          </a:bodyPr>
          <a:lstStyle/>
          <a:p>
            <a:pPr algn="ctr">
              <a:lnSpc>
                <a:spcPct val="95000"/>
              </a:lnSpc>
            </a:pPr>
            <a:r>
              <a:rPr lang="en-US" sz="2400" b="1"/>
              <a:t>A total of </a:t>
            </a:r>
            <a:r>
              <a:rPr lang="en-US" sz="2400" b="1" u="sng"/>
              <a:t>26 specific </a:t>
            </a:r>
            <a:r>
              <a:rPr lang="en-US" sz="2400" b="1"/>
              <a:t>credits are needed to graduate</a:t>
            </a:r>
            <a:endParaRPr lang="en-US" sz="2400" b="1" u="sng"/>
          </a:p>
        </p:txBody>
      </p:sp>
    </p:spTree>
    <p:extLst>
      <p:ext uri="{BB962C8B-B14F-4D97-AF65-F5344CB8AC3E}">
        <p14:creationId xmlns:p14="http://schemas.microsoft.com/office/powerpoint/2010/main" val="229919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8E1B2A2-AB8D-A749-83BF-90273FBD41B5}"/>
              </a:ext>
            </a:extLst>
          </p:cNvPr>
          <p:cNvSpPr>
            <a:spLocks noGrp="1"/>
          </p:cNvSpPr>
          <p:nvPr>
            <p:ph type="title"/>
          </p:nvPr>
        </p:nvSpPr>
        <p:spPr>
          <a:xfrm>
            <a:off x="150812" y="228600"/>
            <a:ext cx="6745287" cy="1143000"/>
          </a:xfrm>
        </p:spPr>
        <p:txBody>
          <a:bodyPr anchor="t">
            <a:noAutofit/>
          </a:bodyPr>
          <a:lstStyle/>
          <a:p>
            <a:pPr>
              <a:lnSpc>
                <a:spcPct val="100000"/>
              </a:lnSpc>
            </a:pPr>
            <a:r>
              <a:rPr lang="en-US" sz="4400" b="1"/>
              <a:t>EOC (STAAR) Test Requirements</a:t>
            </a:r>
          </a:p>
        </p:txBody>
      </p:sp>
      <p:sp>
        <p:nvSpPr>
          <p:cNvPr id="3" name="Content Placeholder 2"/>
          <p:cNvSpPr>
            <a:spLocks noGrp="1"/>
          </p:cNvSpPr>
          <p:nvPr>
            <p:ph idx="1"/>
          </p:nvPr>
        </p:nvSpPr>
        <p:spPr>
          <a:xfrm>
            <a:off x="1443227" y="1845564"/>
            <a:ext cx="5562600" cy="3733800"/>
          </a:xfrm>
        </p:spPr>
        <p:txBody>
          <a:bodyPr vert="horz" lIns="121899" tIns="60949" rIns="121899" bIns="60949" rtlCol="0" anchor="t">
            <a:noAutofit/>
          </a:bodyPr>
          <a:lstStyle/>
          <a:p>
            <a:pPr marL="0" indent="0" algn="ctr">
              <a:buClr>
                <a:schemeClr val="bg1"/>
              </a:buClr>
              <a:buNone/>
            </a:pPr>
            <a:r>
              <a:rPr lang="en-US" sz="2800"/>
              <a:t>There are five EOC tests that are required for graduation:</a:t>
            </a:r>
          </a:p>
          <a:p>
            <a:pPr marL="0" indent="0" algn="ctr">
              <a:buClr>
                <a:schemeClr val="bg1"/>
              </a:buClr>
              <a:buNone/>
            </a:pPr>
            <a:endParaRPr lang="en-US" sz="1050">
              <a:cs typeface="Quire Sans"/>
            </a:endParaRPr>
          </a:p>
          <a:p>
            <a:pPr marL="730885" lvl="1" indent="-304165"/>
            <a:r>
              <a:rPr lang="en-US" sz="3400"/>
              <a:t>Algebra 1</a:t>
            </a:r>
            <a:endParaRPr lang="en-US" sz="3400">
              <a:cs typeface="Quire Sans"/>
            </a:endParaRPr>
          </a:p>
          <a:p>
            <a:pPr marL="730885" lvl="1" indent="-304165"/>
            <a:r>
              <a:rPr lang="en-US" sz="3400"/>
              <a:t>Biology</a:t>
            </a:r>
            <a:endParaRPr lang="en-US" sz="3400">
              <a:cs typeface="Quire Sans"/>
            </a:endParaRPr>
          </a:p>
          <a:p>
            <a:pPr marL="730885" lvl="1" indent="-304165"/>
            <a:r>
              <a:rPr lang="en-US" sz="3400"/>
              <a:t>English 1</a:t>
            </a:r>
            <a:endParaRPr lang="en-US" sz="3400">
              <a:cs typeface="Quire Sans"/>
            </a:endParaRPr>
          </a:p>
          <a:p>
            <a:pPr marL="730885" lvl="1" indent="-304165"/>
            <a:r>
              <a:rPr lang="en-US" sz="3400"/>
              <a:t>English 2</a:t>
            </a:r>
            <a:endParaRPr lang="en-US" sz="3400">
              <a:cs typeface="Quire Sans"/>
            </a:endParaRPr>
          </a:p>
          <a:p>
            <a:pPr marL="730885" lvl="1" indent="-304165"/>
            <a:r>
              <a:rPr lang="en-US" sz="3400"/>
              <a:t>US History</a:t>
            </a:r>
            <a:endParaRPr lang="en-US" sz="3400">
              <a:cs typeface="Quire Sans"/>
            </a:endParaRPr>
          </a:p>
          <a:p>
            <a:pPr algn="ctr"/>
            <a:endParaRPr lang="en-US" sz="2000"/>
          </a:p>
        </p:txBody>
      </p:sp>
    </p:spTree>
    <p:extLst>
      <p:ext uri="{BB962C8B-B14F-4D97-AF65-F5344CB8AC3E}">
        <p14:creationId xmlns:p14="http://schemas.microsoft.com/office/powerpoint/2010/main" val="371437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AC532C-86F4-42FF-AA03-5D419114893B}"/>
              </a:ext>
            </a:extLst>
          </p:cNvPr>
          <p:cNvSpPr>
            <a:spLocks noGrp="1"/>
          </p:cNvSpPr>
          <p:nvPr>
            <p:ph type="title"/>
          </p:nvPr>
        </p:nvSpPr>
        <p:spPr>
          <a:xfrm>
            <a:off x="227012" y="762000"/>
            <a:ext cx="4495800" cy="2133598"/>
          </a:xfrm>
        </p:spPr>
        <p:txBody>
          <a:bodyPr>
            <a:normAutofit/>
          </a:bodyPr>
          <a:lstStyle/>
          <a:p>
            <a:r>
              <a:rPr lang="en-US" sz="4400">
                <a:solidFill>
                  <a:schemeClr val="bg2">
                    <a:lumMod val="50000"/>
                  </a:schemeClr>
                </a:solidFill>
              </a:rPr>
              <a:t>What is an Endorsement?</a:t>
            </a:r>
          </a:p>
        </p:txBody>
      </p:sp>
      <p:sp>
        <p:nvSpPr>
          <p:cNvPr id="4" name="TextBox 3">
            <a:extLst>
              <a:ext uri="{FF2B5EF4-FFF2-40B4-BE49-F238E27FC236}">
                <a16:creationId xmlns:a16="http://schemas.microsoft.com/office/drawing/2014/main" id="{926265E0-CCD2-45C1-8B1D-68CBD6E5CC0F}"/>
              </a:ext>
            </a:extLst>
          </p:cNvPr>
          <p:cNvSpPr txBox="1"/>
          <p:nvPr/>
        </p:nvSpPr>
        <p:spPr>
          <a:xfrm>
            <a:off x="227012" y="3870963"/>
            <a:ext cx="5158494" cy="2548390"/>
          </a:xfrm>
          <a:prstGeom prst="rect">
            <a:avLst/>
          </a:prstGeom>
          <a:ln w="38100">
            <a:solidFill>
              <a:schemeClr val="accent3"/>
            </a:solidFill>
          </a:ln>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gn="ctr">
              <a:lnSpc>
                <a:spcPct val="95000"/>
              </a:lnSpc>
            </a:pPr>
            <a:r>
              <a:rPr lang="en-US" sz="2800"/>
              <a:t>An Endorsement is a related series of courses that are grouped together by interest or skill set.  They provide you with  in-depth knowledge of a subject area. </a:t>
            </a:r>
            <a:endParaRPr lang="en-US"/>
          </a:p>
        </p:txBody>
      </p:sp>
      <p:pic>
        <p:nvPicPr>
          <p:cNvPr id="3074" name="Picture 2" descr="📚 Endorsements give students an early taste of different career options so  that they are more prepared after graduating high school for college and  career! Which do your students gravitate toward the">
            <a:extLst>
              <a:ext uri="{FF2B5EF4-FFF2-40B4-BE49-F238E27FC236}">
                <a16:creationId xmlns:a16="http://schemas.microsoft.com/office/drawing/2014/main" id="{A7B8A6A7-7F61-B399-DCB3-7BA45BA9EB12}"/>
              </a:ext>
            </a:extLst>
          </p:cNvPr>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t="6076" b="15930"/>
          <a:stretch>
            <a:fillRect/>
          </a:stretch>
        </p:blipFill>
        <p:spPr bwMode="auto">
          <a:xfrm>
            <a:off x="5594836" y="484560"/>
            <a:ext cx="6182636" cy="4822076"/>
          </a:xfrm>
          <a:prstGeom prst="rect">
            <a:avLst/>
          </a:prstGeom>
          <a:noFill/>
          <a:ln w="57150">
            <a:solidFill>
              <a:schemeClr val="accent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03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iew">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0626256F40CF46B2303E1B590D0C29" ma:contentTypeVersion="16" ma:contentTypeDescription="Create a new document." ma:contentTypeScope="" ma:versionID="c5239c55e700c897c30923a9ccc44fd5">
  <xsd:schema xmlns:xsd="http://www.w3.org/2001/XMLSchema" xmlns:xs="http://www.w3.org/2001/XMLSchema" xmlns:p="http://schemas.microsoft.com/office/2006/metadata/properties" xmlns:ns1="http://schemas.microsoft.com/sharepoint/v3" xmlns:ns3="912c21c3-1fff-4f47-810b-bcfb8133bacd" xmlns:ns4="618022ed-c081-4e05-b613-b2e07ea67800" targetNamespace="http://schemas.microsoft.com/office/2006/metadata/properties" ma:root="true" ma:fieldsID="60071c19d0818c62187a83a164750378" ns1:_="" ns3:_="" ns4:_="">
    <xsd:import namespace="http://schemas.microsoft.com/sharepoint/v3"/>
    <xsd:import namespace="912c21c3-1fff-4f47-810b-bcfb8133bacd"/>
    <xsd:import namespace="618022ed-c081-4e05-b613-b2e07ea67800"/>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MediaServiceOCR" minOccurs="0"/>
                <xsd:element ref="ns3: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2c21c3-1fff-4f47-810b-bcfb8133bac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8022ed-c081-4e05-b613-b2e07ea67800"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SharingHintHash" ma:index="13"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912c21c3-1fff-4f47-810b-bcfb8133bacd"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F3CECE-8BCA-49E0-BE47-B3BA0531B6D6}">
  <ds:schemaRefs>
    <ds:schemaRef ds:uri="618022ed-c081-4e05-b613-b2e07ea67800"/>
    <ds:schemaRef ds:uri="912c21c3-1fff-4f47-810b-bcfb8133ba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89DED2-7065-407C-BB58-BE430B9CE579}">
  <ds:schemaRefs>
    <ds:schemaRef ds:uri="912c21c3-1fff-4f47-810b-bcfb8133bacd"/>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4821F24C-180F-49A0-B2F6-EF47009CB8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TM03457515[[fn=View]]</Template>
  <TotalTime>0</TotalTime>
  <Words>1754</Words>
  <Application>Microsoft Office PowerPoint</Application>
  <PresentationFormat>Custom</PresentationFormat>
  <Paragraphs>168</Paragraphs>
  <Slides>22</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Calibri</vt:lpstr>
      <vt:lpstr>Century Gothic</vt:lpstr>
      <vt:lpstr>Century Schoolbook</vt:lpstr>
      <vt:lpstr>Courier New</vt:lpstr>
      <vt:lpstr>Euphemia</vt:lpstr>
      <vt:lpstr>Freestyle Script</vt:lpstr>
      <vt:lpstr>Ink Free</vt:lpstr>
      <vt:lpstr>Quire Sans</vt:lpstr>
      <vt:lpstr>Segoe Script</vt:lpstr>
      <vt:lpstr>Segoe UI</vt:lpstr>
      <vt:lpstr>Wingdings 2</vt:lpstr>
      <vt:lpstr>View</vt:lpstr>
      <vt:lpstr>Welcome to Travis High School</vt:lpstr>
      <vt:lpstr>Travis Counselors</vt:lpstr>
      <vt:lpstr>How to Contact your Counselor</vt:lpstr>
      <vt:lpstr>What do Counselors Do??</vt:lpstr>
      <vt:lpstr>What Counselors Do…</vt:lpstr>
      <vt:lpstr>Classification of Students</vt:lpstr>
      <vt:lpstr>Graduation Plans</vt:lpstr>
      <vt:lpstr>EOC (STAAR) Test Requirements</vt:lpstr>
      <vt:lpstr>What is an Endorsement?</vt:lpstr>
      <vt:lpstr>PowerPoint Presentation</vt:lpstr>
      <vt:lpstr>Gifted and Talented</vt:lpstr>
      <vt:lpstr>Schedule Verification and Corrections</vt:lpstr>
      <vt:lpstr>Course Selection Form-Endorsement and Core Courses</vt:lpstr>
      <vt:lpstr>Course Selection Form- Electives</vt:lpstr>
      <vt:lpstr>Course Selection Form- Alternatives</vt:lpstr>
      <vt:lpstr>Course Selection Form- Signatures</vt:lpstr>
      <vt:lpstr>Sample 9th Grade Schedule</vt:lpstr>
      <vt:lpstr>PowerPoint Presentation</vt:lpstr>
      <vt:lpstr>AVID-Advancement Via Individual Determination</vt:lpstr>
      <vt:lpstr>CCMR- College, Career, and Military Readiness </vt:lpstr>
      <vt:lpstr>Course Selection- School Links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Williams, Jessica</dc:creator>
  <cp:lastModifiedBy>Williams, Jessica</cp:lastModifiedBy>
  <cp:revision>2</cp:revision>
  <dcterms:created xsi:type="dcterms:W3CDTF">2022-10-14T13:02:40Z</dcterms:created>
  <dcterms:modified xsi:type="dcterms:W3CDTF">2026-01-13T20:04:35Z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0x010100760626256F40CF46B2303E1B590D0C29</vt:lpwstr>
  </property>
</Properties>
</file>